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672" r:id="rId2"/>
    <p:sldId id="979" r:id="rId3"/>
    <p:sldId id="636" r:id="rId4"/>
    <p:sldId id="637" r:id="rId5"/>
    <p:sldId id="581" r:id="rId6"/>
    <p:sldId id="582" r:id="rId7"/>
    <p:sldId id="626" r:id="rId8"/>
    <p:sldId id="578" r:id="rId9"/>
    <p:sldId id="614" r:id="rId10"/>
    <p:sldId id="615" r:id="rId11"/>
    <p:sldId id="663" r:id="rId12"/>
    <p:sldId id="629" r:id="rId13"/>
    <p:sldId id="638" r:id="rId14"/>
    <p:sldId id="631" r:id="rId15"/>
    <p:sldId id="588" r:id="rId16"/>
    <p:sldId id="513" r:id="rId17"/>
    <p:sldId id="590" r:id="rId18"/>
    <p:sldId id="610" r:id="rId19"/>
    <p:sldId id="611" r:id="rId20"/>
    <p:sldId id="607" r:id="rId21"/>
    <p:sldId id="639" r:id="rId22"/>
    <p:sldId id="980" r:id="rId23"/>
    <p:sldId id="655" r:id="rId24"/>
    <p:sldId id="977" r:id="rId25"/>
    <p:sldId id="535" r:id="rId26"/>
    <p:sldId id="566" r:id="rId27"/>
    <p:sldId id="642" r:id="rId28"/>
    <p:sldId id="645" r:id="rId29"/>
    <p:sldId id="643" r:id="rId30"/>
    <p:sldId id="649" r:id="rId31"/>
    <p:sldId id="662" r:id="rId32"/>
    <p:sldId id="650" r:id="rId33"/>
    <p:sldId id="978"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61C16B-A59E-4A13-9194-1899D11B7039}">
          <p14:sldIdLst>
            <p14:sldId id="672"/>
            <p14:sldId id="979"/>
            <p14:sldId id="636"/>
            <p14:sldId id="637"/>
            <p14:sldId id="581"/>
            <p14:sldId id="582"/>
            <p14:sldId id="626"/>
            <p14:sldId id="578"/>
            <p14:sldId id="614"/>
            <p14:sldId id="615"/>
            <p14:sldId id="663"/>
            <p14:sldId id="629"/>
            <p14:sldId id="638"/>
            <p14:sldId id="631"/>
            <p14:sldId id="588"/>
            <p14:sldId id="513"/>
            <p14:sldId id="590"/>
            <p14:sldId id="610"/>
            <p14:sldId id="611"/>
            <p14:sldId id="607"/>
            <p14:sldId id="639"/>
            <p14:sldId id="980"/>
            <p14:sldId id="655"/>
            <p14:sldId id="977"/>
            <p14:sldId id="535"/>
            <p14:sldId id="566"/>
            <p14:sldId id="642"/>
            <p14:sldId id="645"/>
            <p14:sldId id="643"/>
          </p14:sldIdLst>
        </p14:section>
        <p14:section name="Untitled Section" id="{2BEBDE54-0B8A-4E23-8999-7C35DE426CB9}">
          <p14:sldIdLst>
            <p14:sldId id="649"/>
            <p14:sldId id="662"/>
            <p14:sldId id="650"/>
            <p14:sldId id="9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FFFF"/>
    <a:srgbClr val="EE3355"/>
    <a:srgbClr val="F89C1B"/>
    <a:srgbClr val="00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7" autoAdjust="0"/>
    <p:restoredTop sz="88435" autoAdjust="0"/>
  </p:normalViewPr>
  <p:slideViewPr>
    <p:cSldViewPr snapToGrid="0">
      <p:cViewPr varScale="1">
        <p:scale>
          <a:sx n="86" d="100"/>
          <a:sy n="86" d="100"/>
        </p:scale>
        <p:origin x="114" y="522"/>
      </p:cViewPr>
      <p:guideLst>
        <p:guide orient="horz" pos="2160"/>
        <p:guide pos="3840"/>
      </p:guideLst>
    </p:cSldViewPr>
  </p:slideViewPr>
  <p:notesTextViewPr>
    <p:cViewPr>
      <p:scale>
        <a:sx n="200" d="100"/>
        <a:sy n="200" d="100"/>
      </p:scale>
      <p:origin x="0" y="0"/>
    </p:cViewPr>
  </p:notesTextViewPr>
  <p:sorterViewPr>
    <p:cViewPr varScale="1">
      <p:scale>
        <a:sx n="1" d="1"/>
        <a:sy n="1" d="1"/>
      </p:scale>
      <p:origin x="0" y="-3312"/>
    </p:cViewPr>
  </p:sorterViewPr>
  <p:notesViewPr>
    <p:cSldViewPr snapToGrid="0">
      <p:cViewPr varScale="1">
        <p:scale>
          <a:sx n="57" d="100"/>
          <a:sy n="57" d="100"/>
        </p:scale>
        <p:origin x="180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FDBB5-1721-455C-8728-91761E989A3B}" type="datetimeFigureOut">
              <a:rPr lang="sv-SE" smtClean="0"/>
              <a:t>2021-10-09</a:t>
            </a:fld>
            <a:endParaRPr lang="sv-S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CA0098-9382-4778-83B8-6EEF4A39B70E}" type="slidenum">
              <a:rPr lang="sv-SE" smtClean="0"/>
              <a:t>‹#›</a:t>
            </a:fld>
            <a:endParaRPr lang="sv-SE"/>
          </a:p>
        </p:txBody>
      </p:sp>
    </p:spTree>
    <p:extLst>
      <p:ext uri="{BB962C8B-B14F-4D97-AF65-F5344CB8AC3E}">
        <p14:creationId xmlns:p14="http://schemas.microsoft.com/office/powerpoint/2010/main" val="223446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b="1" dirty="0"/>
              <a:t>Referenser till kursen med dess videoklipp och bildspel</a:t>
            </a:r>
            <a:r>
              <a:rPr lang="sv-SE" sz="1200" dirty="0"/>
              <a:t>: I en stor samlingsvolym av Journal for </a:t>
            </a:r>
            <a:r>
              <a:rPr lang="sv-SE" sz="1200" dirty="0" err="1"/>
              <a:t>Cleaner</a:t>
            </a:r>
            <a:r>
              <a:rPr lang="sv-SE" sz="1200" dirty="0"/>
              <a:t> </a:t>
            </a:r>
            <a:r>
              <a:rPr lang="sv-SE" sz="1200" dirty="0" err="1"/>
              <a:t>Production</a:t>
            </a:r>
            <a:r>
              <a:rPr lang="sv-SE" sz="1200" dirty="0"/>
              <a:t>,</a:t>
            </a:r>
            <a:r>
              <a:rPr lang="sv-SE" sz="1200" baseline="0" dirty="0"/>
              <a:t> den vetenskapliga tidskriften med störst genomslag på hållbarhetsarenan, har den internationella frontlinjen i strategisk planering för hållbarhet nyligen publicerats. Via webbadresserna på bilden kan man läsa </a:t>
            </a:r>
            <a:r>
              <a:rPr lang="sv-SE" sz="1200" baseline="0" dirty="0" err="1"/>
              <a:t>BTHs</a:t>
            </a:r>
            <a:r>
              <a:rPr lang="sv-SE" sz="1200" baseline="0" dirty="0"/>
              <a:t> och SVTs pressmeddelanden om kunskapsläget i strategisk (systematisk och inkomstbringande) hållbar utveckling. Den här presentationen med tillhörande korta videos sammanfattar det viktigaste innehållet. Vill du läsa mer på egen hand redan nu, klicka på ”här” i </a:t>
            </a:r>
            <a:r>
              <a:rPr lang="sv-SE" sz="1200" baseline="0" dirty="0" err="1"/>
              <a:t>BTHs</a:t>
            </a:r>
            <a:r>
              <a:rPr lang="sv-SE" sz="1200" baseline="0" dirty="0"/>
              <a:t> pressrelease och ägna sedan någon kvart åt att skumma några </a:t>
            </a:r>
            <a:r>
              <a:rPr lang="sv-SE" sz="1200" i="1" baseline="0" dirty="0"/>
              <a:t>sammanfattningar</a:t>
            </a:r>
            <a:r>
              <a:rPr lang="sv-SE" sz="1200" baseline="0" dirty="0"/>
              <a:t> för att få en känsla för det viktigaste…</a:t>
            </a:r>
          </a:p>
          <a:p>
            <a:pPr marL="228600" indent="-228600">
              <a:buFont typeface="Arial" panose="020B0604020202020204" pitchFamily="34" charset="0"/>
              <a:buChar char="•"/>
            </a:pPr>
            <a:r>
              <a:rPr lang="sv-SE" sz="1200" baseline="0" dirty="0"/>
              <a:t>Titta gärna på ledarartikeln av samlingsvolymen där frontlinjen av designforskningen för hållbarhet – ”hur gör man?” – presenteras. </a:t>
            </a:r>
          </a:p>
          <a:p>
            <a:pPr marL="228600" indent="-228600">
              <a:buFont typeface="Arial" panose="020B0604020202020204" pitchFamily="34" charset="0"/>
              <a:buChar char="•"/>
            </a:pPr>
            <a:r>
              <a:rPr lang="sv-SE" sz="1200" baseline="0" dirty="0"/>
              <a:t>Ögna gärna artikel 2 om </a:t>
            </a:r>
            <a:r>
              <a:rPr lang="sv-SE" sz="1200" baseline="0" dirty="0" err="1"/>
              <a:t>Prisoner’s</a:t>
            </a:r>
            <a:r>
              <a:rPr lang="sv-SE" sz="1200" baseline="0" dirty="0"/>
              <a:t> dilemma, för att få en känsla för hur egenvärdet av hållbarhet döljs i dagens debatt. </a:t>
            </a:r>
          </a:p>
          <a:p>
            <a:pPr marL="228600" indent="-228600">
              <a:buFont typeface="Arial" panose="020B0604020202020204" pitchFamily="34" charset="0"/>
              <a:buChar char="•"/>
            </a:pPr>
            <a:r>
              <a:rPr lang="sv-SE" sz="1200" baseline="0" dirty="0"/>
              <a:t>Ögna artikel 3 om FSSD som sammanfattar 28 års samarbete för att ta fram den ledande strategiska metodiken för hållbarhet. </a:t>
            </a:r>
          </a:p>
          <a:p>
            <a:pPr marL="228600" indent="-228600">
              <a:buFont typeface="Arial" panose="020B0604020202020204" pitchFamily="34" charset="0"/>
              <a:buChar char="•"/>
            </a:pPr>
            <a:r>
              <a:rPr lang="sv-SE" sz="1200" baseline="0" dirty="0"/>
              <a:t>Ögna gärna artikel 6, en artikel som visar hur FSSD kan implementeras till tvärsektoriell interdisciplinär samverkan. </a:t>
            </a:r>
          </a:p>
          <a:p>
            <a:pPr marL="228600" indent="-228600">
              <a:buFont typeface="Arial" panose="020B0604020202020204" pitchFamily="34" charset="0"/>
              <a:buChar char="•"/>
            </a:pPr>
            <a:r>
              <a:rPr lang="sv-SE" sz="1200" baseline="0" dirty="0"/>
              <a:t>När du läser ledarartikeln, kanske du fångas även av andra artiklar du vill läsa – samtliga artiklar presenteras översiktligt där. </a:t>
            </a:r>
          </a:p>
          <a:p>
            <a:pPr marL="228600" indent="-228600">
              <a:buFont typeface="Arial" panose="020B0604020202020204" pitchFamily="34" charset="0"/>
              <a:buChar char="•"/>
            </a:pPr>
            <a:endParaRPr lang="sv-SE" sz="1200" baseline="0" dirty="0"/>
          </a:p>
          <a:p>
            <a:pPr marL="0" indent="0">
              <a:buFont typeface="Arial" panose="020B0604020202020204" pitchFamily="34" charset="0"/>
              <a:buNone/>
            </a:pPr>
            <a:r>
              <a:rPr lang="sv-SE" sz="1200" baseline="0" dirty="0"/>
              <a:t>Vi skickar gärna de fulla artiklarna på begäran. </a:t>
            </a:r>
          </a:p>
          <a:p>
            <a:pPr marL="0" indent="0">
              <a:buFont typeface="Arial" panose="020B0604020202020204" pitchFamily="34" charset="0"/>
              <a:buNone/>
            </a:pPr>
            <a:endParaRPr lang="sv-SE" sz="1100" baseline="0" dirty="0"/>
          </a:p>
          <a:p>
            <a:pPr marL="0" indent="0">
              <a:buFont typeface="Arial" panose="020B0604020202020204" pitchFamily="34" charset="0"/>
              <a:buNone/>
            </a:pPr>
            <a:endParaRPr lang="sv-SE" sz="1100" baseline="0" dirty="0"/>
          </a:p>
        </p:txBody>
      </p:sp>
    </p:spTree>
    <p:extLst>
      <p:ext uri="{BB962C8B-B14F-4D97-AF65-F5344CB8AC3E}">
        <p14:creationId xmlns:p14="http://schemas.microsoft.com/office/powerpoint/2010/main" val="7691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sv-SE" altLang="sv-SE" dirty="0"/>
              <a:t>Det är nu ”ramvillkor</a:t>
            </a:r>
            <a:r>
              <a:rPr lang="sv-SE" altLang="sv-SE" baseline="0" dirty="0"/>
              <a:t>” för ett önskat resultat blir så klargörande. Det är ett begrepp inom designvetenskapen, dvs. att man börjar med att klargöra vilka villkor som skall vara uppfyllda för att en ny variant av vad som helst, en ny design av en produkt eller organisation, kan kallas framgångsrik. Och som alla silos måste känna till för att kunna vara effektiva tillsammans. Den här presentationen handlar om denna logiska metodik som enskilda människor använder intuitivt varje dag, som något självklart, för att våra hjärnor fungerar så. </a:t>
            </a:r>
          </a:p>
          <a:p>
            <a:endParaRPr lang="sv-SE" altLang="sv-SE" baseline="0" dirty="0"/>
          </a:p>
          <a:p>
            <a:r>
              <a:rPr lang="sv-SE" altLang="sv-SE" baseline="0" dirty="0"/>
              <a:t>Ramvillkoren för starten av din arbetsdag kan t ex vara (i) på rätt plats, (ii) i tid, (iii) ordnad och klädd och (iv) arbetstekniskt förberedd. Inga konstigheter. Dessa principer säger inget exakt om detaljerna, t ex </a:t>
            </a:r>
            <a:r>
              <a:rPr lang="sv-SE" altLang="sv-SE" i="1" baseline="0" dirty="0"/>
              <a:t>hur</a:t>
            </a:r>
            <a:r>
              <a:rPr lang="sv-SE" altLang="sv-SE" baseline="0" dirty="0"/>
              <a:t> man hann i tid till jobbet, </a:t>
            </a:r>
            <a:r>
              <a:rPr lang="sv-SE" altLang="sv-SE" i="1" baseline="0" dirty="0"/>
              <a:t>vilka </a:t>
            </a:r>
            <a:r>
              <a:rPr lang="sv-SE" altLang="sv-SE" i="0" baseline="0" dirty="0"/>
              <a:t>kläder som skulle passa etc. D</a:t>
            </a:r>
            <a:r>
              <a:rPr lang="sv-SE" altLang="sv-SE" baseline="0" dirty="0"/>
              <a:t>är brukar frihetsgraderna vara stora så länge man uppfyller ramvillkoren.  På samma sätt betyder alla lägen på ett schackbräde, som uppfyller principerna för schackmatt, eller alla utfall i fotboll där man gjort fler mål än motståndarlaget, att man vunnit. Detta självklara sätt att tänka </a:t>
            </a:r>
            <a:r>
              <a:rPr lang="sv-SE" altLang="sv-SE" i="1" baseline="0" dirty="0"/>
              <a:t>förloras</a:t>
            </a:r>
            <a:r>
              <a:rPr lang="sv-SE" altLang="sv-SE" baseline="0" dirty="0"/>
              <a:t> vanligen alltmer </a:t>
            </a:r>
          </a:p>
          <a:p>
            <a:pPr marL="171450" indent="-171450">
              <a:buFont typeface="Arial" panose="020B0604020202020204" pitchFamily="34" charset="0"/>
              <a:buChar char="•"/>
            </a:pPr>
            <a:r>
              <a:rPr lang="sv-SE" altLang="sv-SE" baseline="0" dirty="0"/>
              <a:t>ju större gruppen blir, </a:t>
            </a:r>
          </a:p>
          <a:p>
            <a:pPr marL="171450" indent="-171450">
              <a:buFont typeface="Arial" panose="020B0604020202020204" pitchFamily="34" charset="0"/>
              <a:buChar char="•"/>
            </a:pPr>
            <a:r>
              <a:rPr lang="sv-SE" altLang="sv-SE" baseline="0" dirty="0"/>
              <a:t>ju mer komplex målbilden är, och </a:t>
            </a:r>
          </a:p>
          <a:p>
            <a:pPr marL="171450" indent="-171450">
              <a:buFont typeface="Arial" panose="020B0604020202020204" pitchFamily="34" charset="0"/>
              <a:buChar char="•"/>
            </a:pPr>
            <a:r>
              <a:rPr lang="sv-SE" altLang="sv-SE" baseline="0" dirty="0"/>
              <a:t>ju mer komplext systemet är där man vill nå denna målbild. </a:t>
            </a:r>
          </a:p>
          <a:p>
            <a:pPr marL="0" indent="0">
              <a:buFont typeface="Arial" panose="020B0604020202020204" pitchFamily="34" charset="0"/>
              <a:buNone/>
            </a:pPr>
            <a:r>
              <a:rPr lang="sv-SE" altLang="sv-SE" baseline="0" dirty="0"/>
              <a:t>Men det är i sådana sammanhang, och i synnerhet om det är något farligt vi måste hantera i ett komplext system, som </a:t>
            </a:r>
            <a:r>
              <a:rPr lang="sv-SE" altLang="sv-SE" i="1" baseline="0" dirty="0"/>
              <a:t>vi behöver tydliga ramvillkor mer än någonsin</a:t>
            </a:r>
            <a:r>
              <a:rPr lang="sv-SE" altLang="sv-SE" baseline="0" dirty="0"/>
              <a:t>! I detta fall är uppdraget att nå hållbarhet för vilket projekt eller organisation som helst, dvs. </a:t>
            </a:r>
            <a:r>
              <a:rPr lang="sv-SE" altLang="sv-SE" i="1" baseline="0" dirty="0"/>
              <a:t>att inte bidra till att förstöra planeten någonstans. </a:t>
            </a:r>
            <a:r>
              <a:rPr lang="sv-SE" altLang="sv-SE" i="0" baseline="0" dirty="0"/>
              <a:t>Och att beskriva en sådan målbild så attraktivt att människor längtar dit. </a:t>
            </a:r>
            <a:endParaRPr lang="sv-SE" altLang="sv-SE" i="1" dirty="0"/>
          </a:p>
        </p:txBody>
      </p:sp>
      <p:sp>
        <p:nvSpPr>
          <p:cNvPr id="36868" name="Slide Number Placeholder 3"/>
          <p:cNvSpPr>
            <a:spLocks noGrp="1"/>
          </p:cNvSpPr>
          <p:nvPr>
            <p:ph type="sldNum" sz="quarter" idx="5"/>
          </p:nvPr>
        </p:nvSpPr>
        <p:spPr>
          <a:xfrm>
            <a:off x="3505200" y="8408988"/>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377F766-22C0-4449-B71A-BF7C3A7AA120}" type="slidenum">
              <a:rPr lang="sv-SE" altLang="sv-SE" sz="1300" smtClean="0"/>
              <a:pPr/>
              <a:t>10</a:t>
            </a:fld>
            <a:endParaRPr lang="sv-SE" altLang="sv-SE" sz="1300" dirty="0"/>
          </a:p>
        </p:txBody>
      </p:sp>
    </p:spTree>
    <p:extLst>
      <p:ext uri="{BB962C8B-B14F-4D97-AF65-F5344CB8AC3E}">
        <p14:creationId xmlns:p14="http://schemas.microsoft.com/office/powerpoint/2010/main" val="78270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Så är det alltså vid alla komplexa</a:t>
            </a:r>
            <a:r>
              <a:rPr lang="sv-SE" baseline="0" dirty="0"/>
              <a:t> uppdrag i komplexa system. C</a:t>
            </a:r>
            <a:r>
              <a:rPr lang="sv-SE" dirty="0"/>
              <a:t>ancerbehandling är ytterligare ett exempel</a:t>
            </a:r>
            <a:r>
              <a:rPr lang="sv-SE" baseline="0" dirty="0"/>
              <a:t>. Innan vi förstod att cancer uppstår i en enda så kallad cancerstamcell som sedan delar sig så att tumörer växer, kunde vi inte bota någon patient trots att vi försökte med alla möjliga metoder. Patienternas tid rann ut som om de kom längre och längre in i en tratt, där utrymmet för hälsa och ett långt liv systematiskt krympte på grund av sjukdomen vars grundorsaker vi inte förstod. Men när vi förstod att den första cancerstamcellen delar sig till två, sedan 4, sedan 8 cancerceller osv. kom ramvillkoren för bot av cancer plötsligt på bordet: två ramvillkor måste uppfyllas för att patienten skall botas: </a:t>
            </a:r>
          </a:p>
          <a:p>
            <a:pPr marL="285750" indent="-285750">
              <a:buAutoNum type="romanLcParenBoth"/>
            </a:pPr>
            <a:r>
              <a:rPr lang="sv-SE" baseline="0" dirty="0"/>
              <a:t>Vi måste döda den sista cancerstamcellen, men… </a:t>
            </a:r>
          </a:p>
          <a:p>
            <a:pPr marL="285750" indent="-285750">
              <a:buAutoNum type="romanLcParenBoth"/>
            </a:pPr>
            <a:r>
              <a:rPr lang="sv-SE" baseline="0" dirty="0"/>
              <a:t>…inte döda patienten. </a:t>
            </a:r>
          </a:p>
          <a:p>
            <a:r>
              <a:rPr lang="sv-SE" baseline="0" dirty="0"/>
              <a:t>Så enkelt! Precis som att förstå schackmatt. Ramvillkoren är inte allt man behöver för att vinna, men ett minimikrav för att åtminstone börja träna. </a:t>
            </a:r>
          </a:p>
          <a:p>
            <a:pPr marL="0" indent="0">
              <a:buNone/>
            </a:pPr>
            <a:r>
              <a:rPr lang="sv-SE" baseline="0" dirty="0"/>
              <a:t>Nu först kunde patologer, röntgenläkare, kirurger, radioterapeuter, farmakologer, sköterskor samarbeta systematiskt – de hade samma bild av vad det hela går ut på. Med denna analogi kan man förstå en sak till: man kan till och med acceptera biverkningar av behandlingen, bara slutmålet är tydligt och sannolikt (på engelska kallas sådana beslut ”</a:t>
            </a:r>
            <a:r>
              <a:rPr lang="sv-SE" baseline="0" dirty="0" err="1"/>
              <a:t>Trade-offs</a:t>
            </a:r>
            <a:r>
              <a:rPr lang="sv-SE" baseline="0" dirty="0"/>
              <a:t>”, man tar det onda med det goda). Men att klara </a:t>
            </a:r>
            <a:r>
              <a:rPr lang="sv-SE" baseline="0" dirty="0" err="1"/>
              <a:t>trade-offs</a:t>
            </a:r>
            <a:r>
              <a:rPr lang="sv-SE" baseline="0" dirty="0"/>
              <a:t> på ett systematiskt strategiskt sätt, förutsätter att man kan definiera målet. Nu botas alltfler patienter, redan idag över 50%,  just för att olika experter plötsligt kunde samarbeta mot </a:t>
            </a:r>
            <a:r>
              <a:rPr lang="sv-SE" i="1" baseline="0" dirty="0"/>
              <a:t>samma ramvillkor </a:t>
            </a:r>
            <a:r>
              <a:rPr lang="sv-SE" i="0" baseline="0" dirty="0"/>
              <a:t>vid patientens trattöppning och tillsammans flytta fram positionerna dit</a:t>
            </a:r>
            <a:r>
              <a:rPr lang="sv-SE" baseline="0" dirty="0"/>
              <a:t>. </a:t>
            </a:r>
          </a:p>
        </p:txBody>
      </p:sp>
      <p:sp>
        <p:nvSpPr>
          <p:cNvPr id="4" name="Slide Number Placeholder 3"/>
          <p:cNvSpPr>
            <a:spLocks noGrp="1"/>
          </p:cNvSpPr>
          <p:nvPr>
            <p:ph type="sldNum" sz="quarter" idx="10"/>
          </p:nvPr>
        </p:nvSpPr>
        <p:spPr>
          <a:xfrm>
            <a:off x="3505200" y="8308975"/>
            <a:ext cx="2971800" cy="457200"/>
          </a:xfrm>
        </p:spPr>
        <p:txBody>
          <a:bodyPr/>
          <a:lstStyle/>
          <a:p>
            <a:fld id="{2ECA0098-9382-4778-83B8-6EEF4A39B70E}" type="slidenum">
              <a:rPr lang="sv-SE" smtClean="0"/>
              <a:t>11</a:t>
            </a:fld>
            <a:endParaRPr lang="sv-SE" dirty="0"/>
          </a:p>
        </p:txBody>
      </p:sp>
    </p:spTree>
    <p:extLst>
      <p:ext uri="{BB962C8B-B14F-4D97-AF65-F5344CB8AC3E}">
        <p14:creationId xmlns:p14="http://schemas.microsoft.com/office/powerpoint/2010/main" val="301183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v-SE" sz="1200" kern="1200" dirty="0">
                <a:solidFill>
                  <a:schemeClr val="tx1"/>
                </a:solidFill>
                <a:effectLst/>
                <a:latin typeface="+mn-lt"/>
                <a:ea typeface="+mn-ea"/>
                <a:cs typeface="+mn-cs"/>
              </a:rPr>
              <a:t>Nu vill vi finna generella ramvillkor för bot av den största patienten, civilisationen som lider av den dödliga sjukdomen icke-hållbarhet. Vi vill ju tackla alla myriaderna av hållbarhetsproblem vid roten till det onda, istället för att utan koll på helheten fixa ett problem och skapa flera andra någon annan stans. Precis som när olika yrkesgrupper inom medicinen samarbetar för att tackla cancer vid roten till det onda – genom innovativ design uppnå de verkliga ramvillkoren för framgång.</a:t>
            </a:r>
          </a:p>
          <a:p>
            <a:r>
              <a:rPr lang="sv-SE" sz="1200" kern="1200" dirty="0">
                <a:solidFill>
                  <a:schemeClr val="tx1"/>
                </a:solidFill>
                <a:effectLst/>
                <a:latin typeface="+mn-lt"/>
                <a:ea typeface="+mn-ea"/>
                <a:cs typeface="+mn-cs"/>
              </a:rPr>
              <a:t>Efter ett systematiskt internationellt utvecklingsarbete under 30 år, som engagerat forskare, näringsliv och offentlig sektor över hela världen, kan vi idag säga att vi lyckats. Bilden visar kravlistan av kriterier för robusta ramvillkor som vi körde mot. </a:t>
            </a:r>
          </a:p>
          <a:p>
            <a:endParaRPr lang="sv-SE" baseline="0" dirty="0"/>
          </a:p>
          <a:p>
            <a:r>
              <a:rPr lang="sv-SE" dirty="0"/>
              <a:t>Efter ett systematiskt internationellt</a:t>
            </a:r>
            <a:r>
              <a:rPr lang="sv-SE" baseline="0" dirty="0"/>
              <a:t> utvecklingsarbete under 30 år, som engagerat forskare, näringsliv och offentlig sektor över hela världen, har vi idag kunnat </a:t>
            </a:r>
            <a:r>
              <a:rPr lang="sv-SE" i="1" baseline="0" dirty="0"/>
              <a:t>definiera</a:t>
            </a:r>
            <a:r>
              <a:rPr lang="sv-SE" baseline="0" dirty="0"/>
              <a:t> social och ekologisk hållbarhet med en uppsättning grundprinciper för ”bot av icke-hållbarhet”. De uppfyller kriterierna för </a:t>
            </a:r>
            <a:r>
              <a:rPr lang="sv-SE" i="1" baseline="0" dirty="0"/>
              <a:t>robusta</a:t>
            </a:r>
            <a:r>
              <a:rPr lang="sv-SE" baseline="0" dirty="0"/>
              <a:t> ramvillkor (se listan på bilden), och därmed har vi även lyckats utveckla systematiska metoder för att uppnå dem </a:t>
            </a:r>
            <a:r>
              <a:rPr lang="sv-SE" i="1" baseline="0" dirty="0"/>
              <a:t>med gradvis förbättrad ekonomi</a:t>
            </a:r>
            <a:r>
              <a:rPr lang="sv-SE" baseline="0" dirty="0"/>
              <a:t>. Så vad är kraven på robusta ramvillkor för hållbarhet?</a:t>
            </a:r>
          </a:p>
          <a:p>
            <a:pPr marL="228600" indent="-228600">
              <a:buAutoNum type="arabicPeriod"/>
            </a:pPr>
            <a:r>
              <a:rPr lang="sv-SE" i="0" baseline="0" dirty="0"/>
              <a:t>Ramvillkoren är </a:t>
            </a:r>
            <a:r>
              <a:rPr lang="sv-SE" i="1" baseline="0" dirty="0"/>
              <a:t>nödvändiga</a:t>
            </a:r>
            <a:r>
              <a:rPr lang="sv-SE" i="0" baseline="0" dirty="0"/>
              <a:t> </a:t>
            </a:r>
            <a:r>
              <a:rPr lang="sv-SE" baseline="0" dirty="0"/>
              <a:t>för att vi skall kalla något för hållbart. Men inte mer än så, för vi vill inte blanda fakta med värderingar och saker som kan diskuteras. Sånt tillhör istället den spännande fortsättningen, när vi skall kreativt utnyttja att en massa missförstånd undanröjts.</a:t>
            </a:r>
          </a:p>
          <a:p>
            <a:pPr marL="228600" indent="-228600">
              <a:buAutoNum type="arabicPeriod"/>
            </a:pPr>
            <a:r>
              <a:rPr lang="sv-SE" baseline="0" dirty="0"/>
              <a:t>Ramvillkoren är </a:t>
            </a:r>
            <a:r>
              <a:rPr lang="sv-SE" i="1" baseline="0" dirty="0"/>
              <a:t>tillräckliga</a:t>
            </a:r>
            <a:r>
              <a:rPr lang="sv-SE" baseline="0" dirty="0"/>
              <a:t>, dvs. täcker in allt som behövs. Det gäller att inte glömma viktiga områden och aspekter.</a:t>
            </a:r>
          </a:p>
          <a:p>
            <a:pPr marL="228600" indent="-228600">
              <a:buAutoNum type="arabicPeriod"/>
            </a:pPr>
            <a:r>
              <a:rPr lang="sv-SE" baseline="0" dirty="0"/>
              <a:t>Ramvillkoren är </a:t>
            </a:r>
            <a:r>
              <a:rPr lang="sv-SE" i="1" baseline="0" dirty="0"/>
              <a:t>allmänna</a:t>
            </a:r>
            <a:r>
              <a:rPr lang="sv-SE" baseline="0" dirty="0"/>
              <a:t>, så att alla kan förstå och så att vi kan samarbeta tvärs över sektors- kunskapsområden. </a:t>
            </a:r>
          </a:p>
          <a:p>
            <a:pPr marL="228600" indent="-228600">
              <a:buAutoNum type="arabicPeriod"/>
            </a:pPr>
            <a:r>
              <a:rPr lang="sv-SE" baseline="0" dirty="0"/>
              <a:t>Ramvillkoren är </a:t>
            </a:r>
            <a:r>
              <a:rPr lang="sv-SE" i="1" baseline="0" dirty="0"/>
              <a:t>konkreta</a:t>
            </a:r>
            <a:r>
              <a:rPr lang="sv-SE" baseline="0" dirty="0"/>
              <a:t>, så att de verkligen vägleder konkreta steg-för-steg förändringar. </a:t>
            </a:r>
          </a:p>
          <a:p>
            <a:pPr marL="228600" indent="-228600">
              <a:buAutoNum type="arabicPeriod"/>
            </a:pPr>
            <a:r>
              <a:rPr lang="sv-SE" baseline="0" dirty="0"/>
              <a:t>Ramvillkoren </a:t>
            </a:r>
            <a:r>
              <a:rPr lang="sv-SE" i="1" baseline="0" dirty="0"/>
              <a:t>överlappar inte </a:t>
            </a:r>
            <a:r>
              <a:rPr lang="sv-SE" baseline="0" dirty="0"/>
              <a:t>varandra, så att de ger klarhet i planeringen, och så att vi kan </a:t>
            </a:r>
            <a:r>
              <a:rPr lang="sv-SE" i="1" baseline="0" dirty="0"/>
              <a:t>mäta</a:t>
            </a:r>
            <a:r>
              <a:rPr lang="sv-SE" baseline="0" dirty="0"/>
              <a:t> att vi verkligen går åt rätt håll. </a:t>
            </a:r>
            <a:endParaRPr lang="sv-SE" dirty="0"/>
          </a:p>
        </p:txBody>
      </p:sp>
      <p:sp>
        <p:nvSpPr>
          <p:cNvPr id="4" name="Slide Number Placeholder 3"/>
          <p:cNvSpPr>
            <a:spLocks noGrp="1"/>
          </p:cNvSpPr>
          <p:nvPr>
            <p:ph type="sldNum" sz="quarter" idx="10"/>
          </p:nvPr>
        </p:nvSpPr>
        <p:spPr>
          <a:xfrm>
            <a:off x="3505200" y="8458200"/>
            <a:ext cx="2971800" cy="457200"/>
          </a:xfrm>
        </p:spPr>
        <p:txBody>
          <a:bodyPr/>
          <a:lstStyle/>
          <a:p>
            <a:fld id="{2ECA0098-9382-4778-83B8-6EEF4A39B70E}" type="slidenum">
              <a:rPr lang="sv-SE" smtClean="0"/>
              <a:t>12</a:t>
            </a:fld>
            <a:endParaRPr lang="sv-SE" dirty="0"/>
          </a:p>
        </p:txBody>
      </p:sp>
    </p:spTree>
    <p:extLst>
      <p:ext uri="{BB962C8B-B14F-4D97-AF65-F5344CB8AC3E}">
        <p14:creationId xmlns:p14="http://schemas.microsoft.com/office/powerpoint/2010/main" val="46127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Och vi behövde börja på den här nivån. Frågan man ställer sig, sedan man tänkt efter lite, är, precis som i exemplet cancer: vilka är </a:t>
            </a:r>
            <a:r>
              <a:rPr lang="sv-SE" sz="1200" i="1" kern="1200" dirty="0">
                <a:solidFill>
                  <a:schemeClr val="tx1"/>
                </a:solidFill>
                <a:effectLst/>
                <a:latin typeface="+mn-lt"/>
                <a:ea typeface="+mn-ea"/>
                <a:cs typeface="+mn-cs"/>
              </a:rPr>
              <a:t>grundmekanismerna</a:t>
            </a:r>
            <a:r>
              <a:rPr lang="sv-SE" sz="1200" kern="1200" dirty="0">
                <a:solidFill>
                  <a:schemeClr val="tx1"/>
                </a:solidFill>
                <a:effectLst/>
                <a:latin typeface="+mn-lt"/>
                <a:ea typeface="+mn-ea"/>
                <a:cs typeface="+mn-cs"/>
              </a:rPr>
              <a:t> bakom förstörelsen av det här systemet, alltså roten till alla tusentals hållbarhetsbekymmer längs trattväggen i det stora hotande system vi bebor tillsammans. </a:t>
            </a:r>
            <a:endParaRPr lang="sv-SE" dirty="0"/>
          </a:p>
        </p:txBody>
      </p:sp>
      <p:sp>
        <p:nvSpPr>
          <p:cNvPr id="4" name="Slide Number Placeholder 3"/>
          <p:cNvSpPr>
            <a:spLocks noGrp="1"/>
          </p:cNvSpPr>
          <p:nvPr>
            <p:ph type="sldNum" sz="quarter" idx="10"/>
          </p:nvPr>
        </p:nvSpPr>
        <p:spPr/>
        <p:txBody>
          <a:bodyPr/>
          <a:lstStyle/>
          <a:p>
            <a:fld id="{2ECA0098-9382-4778-83B8-6EEF4A39B70E}" type="slidenum">
              <a:rPr lang="sv-SE" smtClean="0"/>
              <a:t>13</a:t>
            </a:fld>
            <a:endParaRPr lang="sv-SE"/>
          </a:p>
        </p:txBody>
      </p:sp>
    </p:spTree>
    <p:extLst>
      <p:ext uri="{BB962C8B-B14F-4D97-AF65-F5344CB8AC3E}">
        <p14:creationId xmlns:p14="http://schemas.microsoft.com/office/powerpoint/2010/main" val="2765442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v-SE" sz="1200" kern="1200" dirty="0">
                <a:solidFill>
                  <a:schemeClr val="tx1"/>
                </a:solidFill>
                <a:effectLst/>
                <a:latin typeface="+mn-lt"/>
                <a:ea typeface="+mn-ea"/>
                <a:cs typeface="+mn-cs"/>
              </a:rPr>
              <a:t>Genom det lilla ordet ”inte” fick vi nu robusta ramvillkor för hållbara samhällen och organisationer och produkter. Tillsammans uppfyller dessa principer, inga andra, kriterierna för ramvillkor för hållbar </a:t>
            </a:r>
            <a:r>
              <a:rPr lang="sv-SE" sz="1200" kern="1200" dirty="0" err="1">
                <a:solidFill>
                  <a:schemeClr val="tx1"/>
                </a:solidFill>
                <a:effectLst/>
                <a:latin typeface="+mn-lt"/>
                <a:ea typeface="+mn-ea"/>
                <a:cs typeface="+mn-cs"/>
              </a:rPr>
              <a:t>redesign</a:t>
            </a:r>
            <a:r>
              <a:rPr lang="sv-SE" sz="1200" kern="1200" dirty="0">
                <a:solidFill>
                  <a:schemeClr val="tx1"/>
                </a:solidFill>
                <a:effectLst/>
                <a:latin typeface="+mn-lt"/>
                <a:ea typeface="+mn-ea"/>
                <a:cs typeface="+mn-cs"/>
              </a:rPr>
              <a:t> för vilket projekt eller organisation som helst. Dvs. är </a:t>
            </a:r>
            <a:r>
              <a:rPr lang="sv-SE" sz="1200" i="1" kern="1200" dirty="0">
                <a:solidFill>
                  <a:schemeClr val="tx1"/>
                </a:solidFill>
                <a:effectLst/>
                <a:latin typeface="+mn-lt"/>
                <a:ea typeface="+mn-ea"/>
                <a:cs typeface="+mn-cs"/>
              </a:rPr>
              <a:t>nödvändiga</a:t>
            </a:r>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tillräckliga</a:t>
            </a:r>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konkreta</a:t>
            </a:r>
            <a:r>
              <a:rPr lang="sv-SE" sz="1200" kern="120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allmänna</a:t>
            </a:r>
            <a:r>
              <a:rPr lang="sv-SE" sz="1200" kern="1200" dirty="0">
                <a:solidFill>
                  <a:schemeClr val="tx1"/>
                </a:solidFill>
                <a:effectLst/>
                <a:latin typeface="+mn-lt"/>
                <a:ea typeface="+mn-ea"/>
                <a:cs typeface="+mn-cs"/>
              </a:rPr>
              <a:t> och </a:t>
            </a:r>
            <a:r>
              <a:rPr lang="sv-SE" sz="1200" i="1" kern="1200" dirty="0">
                <a:solidFill>
                  <a:schemeClr val="tx1"/>
                </a:solidFill>
                <a:effectLst/>
                <a:latin typeface="+mn-lt"/>
                <a:ea typeface="+mn-ea"/>
                <a:cs typeface="+mn-cs"/>
              </a:rPr>
              <a:t>icke-överlappande</a:t>
            </a:r>
            <a:r>
              <a:rPr lang="sv-SE" sz="1200" kern="1200" dirty="0">
                <a:solidFill>
                  <a:schemeClr val="tx1"/>
                </a:solidFill>
                <a:effectLst/>
                <a:latin typeface="+mn-lt"/>
                <a:ea typeface="+mn-ea"/>
                <a:cs typeface="+mn-cs"/>
              </a:rPr>
              <a:t>. Varje kombination av detaljer som uppfyller ramvillkoren är hållbart. Varje målbild eller organisation utanför dessa ramvillkor, är </a:t>
            </a:r>
            <a:r>
              <a:rPr lang="sv-SE" sz="1200" i="1" kern="1200" dirty="0">
                <a:solidFill>
                  <a:schemeClr val="tx1"/>
                </a:solidFill>
                <a:effectLst/>
                <a:latin typeface="+mn-lt"/>
                <a:ea typeface="+mn-ea"/>
                <a:cs typeface="+mn-cs"/>
              </a:rPr>
              <a:t>inte</a:t>
            </a:r>
            <a:r>
              <a:rPr lang="sv-SE" sz="1200" kern="1200" dirty="0">
                <a:solidFill>
                  <a:schemeClr val="tx1"/>
                </a:solidFill>
                <a:effectLst/>
                <a:latin typeface="+mn-lt"/>
                <a:ea typeface="+mn-ea"/>
                <a:cs typeface="+mn-cs"/>
              </a:rPr>
              <a:t> hållbar dvs. bidrar till förstörelse. Nu kan alla organisationer modellera fram attraktiva hållbara framtidsbilder, och presentera sin hållbarhetsstrategi:</a:t>
            </a:r>
          </a:p>
          <a:p>
            <a:r>
              <a:rPr lang="sv-SE" sz="1200" i="1" kern="1200" dirty="0">
                <a:solidFill>
                  <a:schemeClr val="tx1"/>
                </a:solidFill>
                <a:effectLst/>
                <a:latin typeface="+mn-lt"/>
                <a:ea typeface="+mn-ea"/>
                <a:cs typeface="+mn-cs"/>
              </a:rPr>
              <a:t>”I vår framtida organisation </a:t>
            </a:r>
            <a:r>
              <a:rPr lang="sv-SE" sz="1200" i="1" u="sng" kern="1200" dirty="0">
                <a:solidFill>
                  <a:schemeClr val="tx1"/>
                </a:solidFill>
                <a:effectLst/>
                <a:latin typeface="+mn-lt"/>
                <a:ea typeface="+mn-ea"/>
                <a:cs typeface="+mn-cs"/>
              </a:rPr>
              <a:t>bidrar</a:t>
            </a:r>
            <a:r>
              <a:rPr lang="sv-SE" sz="1200" i="1" kern="1200" dirty="0">
                <a:solidFill>
                  <a:schemeClr val="tx1"/>
                </a:solidFill>
                <a:effectLst/>
                <a:latin typeface="+mn-lt"/>
                <a:ea typeface="+mn-ea"/>
                <a:cs typeface="+mn-cs"/>
              </a:rPr>
              <a:t> vi inte till att </a:t>
            </a:r>
            <a:r>
              <a:rPr lang="sv-SE" sz="1200" i="1" u="sng" kern="1200" dirty="0">
                <a:solidFill>
                  <a:schemeClr val="tx1"/>
                </a:solidFill>
                <a:effectLst/>
                <a:latin typeface="+mn-lt"/>
                <a:ea typeface="+mn-ea"/>
                <a:cs typeface="+mn-cs"/>
              </a:rPr>
              <a:t>på någon nivå </a:t>
            </a:r>
            <a:r>
              <a:rPr lang="sv-SE" sz="1200" i="1" kern="1200" dirty="0">
                <a:solidFill>
                  <a:schemeClr val="tx1"/>
                </a:solidFill>
                <a:effectLst/>
                <a:latin typeface="+mn-lt"/>
                <a:ea typeface="+mn-ea"/>
                <a:cs typeface="+mn-cs"/>
              </a:rPr>
              <a:t>bryta dessa universella principer. Så här ser våra tänkbara lösningar ut, och så här lägger vi ut dessa förslag i en stegvis strategi tillsammans i våra intressentnätverk för att uppfylla principerna och undvika kostnader och förlorade möjligheter (mot trattväggen) längre fram, och mot den bakgrunden är det här de viktiga indikatorerna för oss”.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Princip/ramvillkor 1: Tänk fossilt koldioxid i atmosfären, tungmetallen kadmium i våra njurar, och fosfat i våra sjöar… </a:t>
            </a:r>
          </a:p>
          <a:p>
            <a:r>
              <a:rPr lang="sv-SE" sz="1200" kern="1200" dirty="0">
                <a:solidFill>
                  <a:schemeClr val="tx1"/>
                </a:solidFill>
                <a:effectLst/>
                <a:latin typeface="+mn-lt"/>
                <a:ea typeface="+mn-ea"/>
                <a:cs typeface="+mn-cs"/>
              </a:rPr>
              <a:t>Princip/ramvillkor 2: Tänk freoner i stratosfären, kväveoxider i våra hav och dioxiner i det biologiska livet …</a:t>
            </a:r>
          </a:p>
          <a:p>
            <a:r>
              <a:rPr lang="sv-SE" sz="1200" kern="1200" dirty="0">
                <a:solidFill>
                  <a:schemeClr val="tx1"/>
                </a:solidFill>
                <a:effectLst/>
                <a:latin typeface="+mn-lt"/>
                <a:ea typeface="+mn-ea"/>
                <a:cs typeface="+mn-cs"/>
              </a:rPr>
              <a:t>Princip/ramvillkor 3: Tänk stora kalhyggen, utdikning av våtmarker, och </a:t>
            </a:r>
            <a:r>
              <a:rPr lang="sv-SE" sz="1200" kern="1200" dirty="0" err="1">
                <a:solidFill>
                  <a:schemeClr val="tx1"/>
                </a:solidFill>
                <a:effectLst/>
                <a:latin typeface="+mn-lt"/>
                <a:ea typeface="+mn-ea"/>
                <a:cs typeface="+mn-cs"/>
              </a:rPr>
              <a:t>hårdgöring</a:t>
            </a:r>
            <a:r>
              <a:rPr lang="sv-SE" sz="1200" kern="1200" dirty="0">
                <a:solidFill>
                  <a:schemeClr val="tx1"/>
                </a:solidFill>
                <a:effectLst/>
                <a:latin typeface="+mn-lt"/>
                <a:ea typeface="+mn-ea"/>
                <a:cs typeface="+mn-cs"/>
              </a:rPr>
              <a:t> av naturytor genom mer och mer asfaltering. </a:t>
            </a:r>
          </a:p>
          <a:p>
            <a:r>
              <a:rPr lang="sv-SE" sz="1200" kern="1200" dirty="0">
                <a:solidFill>
                  <a:schemeClr val="tx1"/>
                </a:solidFill>
                <a:effectLst/>
                <a:latin typeface="+mn-lt"/>
                <a:ea typeface="+mn-ea"/>
                <a:cs typeface="+mn-cs"/>
              </a:rPr>
              <a:t>Principerna för </a:t>
            </a:r>
            <a:r>
              <a:rPr lang="sv-SE" sz="1200" i="1" kern="1200" dirty="0">
                <a:solidFill>
                  <a:schemeClr val="tx1"/>
                </a:solidFill>
                <a:effectLst/>
                <a:latin typeface="+mn-lt"/>
                <a:ea typeface="+mn-ea"/>
                <a:cs typeface="+mn-cs"/>
              </a:rPr>
              <a:t>social</a:t>
            </a:r>
            <a:r>
              <a:rPr lang="sv-SE" sz="1200" kern="1200" dirty="0">
                <a:solidFill>
                  <a:schemeClr val="tx1"/>
                </a:solidFill>
                <a:effectLst/>
                <a:latin typeface="+mn-lt"/>
                <a:ea typeface="+mn-ea"/>
                <a:cs typeface="+mn-cs"/>
              </a:rPr>
              <a:t> hållbarhet presenteras vid den nedre gula bilden till vänster, och handlar om att avlägsna de fem grundläggande hindren för </a:t>
            </a:r>
            <a:r>
              <a:rPr lang="sv-SE" sz="1200" i="1" kern="1200" dirty="0">
                <a:solidFill>
                  <a:schemeClr val="tx1"/>
                </a:solidFill>
                <a:effectLst/>
                <a:latin typeface="+mn-lt"/>
                <a:ea typeface="+mn-ea"/>
                <a:cs typeface="+mn-cs"/>
              </a:rPr>
              <a:t>tillit</a:t>
            </a:r>
            <a:r>
              <a:rPr lang="sv-SE" sz="1200" kern="1200" dirty="0">
                <a:solidFill>
                  <a:schemeClr val="tx1"/>
                </a:solidFill>
                <a:effectLst/>
                <a:latin typeface="+mn-lt"/>
                <a:ea typeface="+mn-ea"/>
                <a:cs typeface="+mn-cs"/>
              </a:rPr>
              <a:t> mellan grupper av människor, den grundläggande funktionen i ett friskt socialt system. I sin tur avgörs allmän tillit människor emellan av i vilken mån de litar på människorna med makt. Forskning visar att ifall människor litar på chefer och ledare och institutioner på olika nivåer, litar de också på varandra. Och omvänt. Litar vi inte rent generellt på chefer, statsråd, domare, sjukhus, lärosäten…, så sjunker även den </a:t>
            </a:r>
            <a:r>
              <a:rPr lang="sv-SE" sz="1200" i="1" kern="1200" dirty="0">
                <a:solidFill>
                  <a:schemeClr val="tx1"/>
                </a:solidFill>
                <a:effectLst/>
                <a:latin typeface="+mn-lt"/>
                <a:ea typeface="+mn-ea"/>
                <a:cs typeface="+mn-cs"/>
              </a:rPr>
              <a:t>interpersonella</a:t>
            </a:r>
            <a:r>
              <a:rPr lang="sv-SE" sz="1200" kern="1200" dirty="0">
                <a:solidFill>
                  <a:schemeClr val="tx1"/>
                </a:solidFill>
                <a:effectLst/>
                <a:latin typeface="+mn-lt"/>
                <a:ea typeface="+mn-ea"/>
                <a:cs typeface="+mn-cs"/>
              </a:rPr>
              <a:t> tilliten. Vilket leder till sociala sjukdomar som segregering (man litar bara på personer man känner), korruption (de andra fuskar säkert, så då gör väl vi det också), minskad social rörlighet (född fattig, alltid fattig), droger, kriminalitet, samt minskad lojalitet, kreativitet och innovationskraft i organisationer.  </a:t>
            </a:r>
          </a:p>
          <a:p>
            <a:r>
              <a:rPr lang="sv-SE" sz="1200" kern="1200" dirty="0">
                <a:solidFill>
                  <a:schemeClr val="tx1"/>
                </a:solidFill>
                <a:effectLst/>
                <a:latin typeface="+mn-lt"/>
                <a:ea typeface="+mn-ea"/>
                <a:cs typeface="+mn-cs"/>
              </a:rPr>
              <a:t>Så i det socialt hållbara samhället </a:t>
            </a:r>
            <a:r>
              <a:rPr lang="sv-SE" sz="1200" i="1" kern="1200" dirty="0">
                <a:solidFill>
                  <a:schemeClr val="tx1"/>
                </a:solidFill>
                <a:effectLst/>
                <a:latin typeface="+mn-lt"/>
                <a:ea typeface="+mn-ea"/>
                <a:cs typeface="+mn-cs"/>
              </a:rPr>
              <a:t>upplevs</a:t>
            </a:r>
            <a:r>
              <a:rPr lang="sv-SE" sz="1200" kern="1200" dirty="0">
                <a:solidFill>
                  <a:schemeClr val="tx1"/>
                </a:solidFill>
                <a:effectLst/>
                <a:latin typeface="+mn-lt"/>
                <a:ea typeface="+mn-ea"/>
                <a:cs typeface="+mn-cs"/>
              </a:rPr>
              <a:t> inte människor med makt, liksom normer och regler som upprätthålls av människor med makt, vara hinder för Hälsa (tänk t ex ”arbetsmiljöer”), Inflytande (tänk t ex ”enkäter hos personal”), Kompetens (tänk t ex ”utbildningsprogram”), Opartiskhet (tänk t ex ”vissa”) och Meningsskapande (tänk t ex ”religionsfrihet”). </a:t>
            </a:r>
          </a:p>
          <a:p>
            <a:r>
              <a:rPr lang="sv-SE" sz="1200" kern="1200" dirty="0">
                <a:solidFill>
                  <a:schemeClr val="tx1"/>
                </a:solidFill>
                <a:effectLst/>
                <a:latin typeface="+mn-lt"/>
                <a:ea typeface="+mn-ea"/>
                <a:cs typeface="+mn-cs"/>
              </a:rPr>
              <a:t>Ramvillkoren är nu rikligt testade i organisationer världen över, och vi vet att de radikalt ökar kreativitet och innovationskraft, samt skapar kreativ och innovativ samverkan i värdekedjor och över sektorsgränser. </a:t>
            </a:r>
          </a:p>
        </p:txBody>
      </p:sp>
      <p:sp>
        <p:nvSpPr>
          <p:cNvPr id="4" name="Slide Number Placeholder 3"/>
          <p:cNvSpPr>
            <a:spLocks noGrp="1"/>
          </p:cNvSpPr>
          <p:nvPr>
            <p:ph type="sldNum" sz="quarter" idx="10"/>
          </p:nvPr>
        </p:nvSpPr>
        <p:spPr>
          <a:xfrm>
            <a:off x="3505200" y="8323263"/>
            <a:ext cx="2971800" cy="457200"/>
          </a:xfrm>
        </p:spPr>
        <p:txBody>
          <a:bodyPr/>
          <a:lstStyle/>
          <a:p>
            <a:fld id="{2ECA0098-9382-4778-83B8-6EEF4A39B70E}" type="slidenum">
              <a:rPr lang="sv-SE" smtClean="0"/>
              <a:t>14</a:t>
            </a:fld>
            <a:endParaRPr lang="sv-SE" dirty="0"/>
          </a:p>
        </p:txBody>
      </p:sp>
    </p:spTree>
    <p:extLst>
      <p:ext uri="{BB962C8B-B14F-4D97-AF65-F5344CB8AC3E}">
        <p14:creationId xmlns:p14="http://schemas.microsoft.com/office/powerpoint/2010/main" val="640674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v-SE" sz="1200" kern="1200" dirty="0">
                <a:solidFill>
                  <a:schemeClr val="tx1"/>
                </a:solidFill>
                <a:effectLst/>
                <a:latin typeface="+mn-lt"/>
                <a:ea typeface="+mn-ea"/>
                <a:cs typeface="+mn-cs"/>
              </a:rPr>
              <a:t>Nu till ABCD, grunden i strategiskt tänkande. När vi nu har en fast definition av det vi vill i framtiden (A), slutar allting att flyta. Man måste visserligen hantera allt oväntat som händer i verklighetens detaljrikedom, som att påbörja arbetsdagen eller vinna i schack eller i konkurrensen därute, men ramvillkoren för framgång styr </a:t>
            </a:r>
            <a:r>
              <a:rPr lang="sv-SE" sz="1200" i="1" kern="1200" dirty="0">
                <a:solidFill>
                  <a:schemeClr val="tx1"/>
                </a:solidFill>
                <a:effectLst/>
                <a:latin typeface="+mn-lt"/>
                <a:ea typeface="+mn-ea"/>
                <a:cs typeface="+mn-cs"/>
              </a:rPr>
              <a:t>även improvisationerna</a:t>
            </a:r>
            <a:r>
              <a:rPr lang="sv-SE" sz="1200" kern="1200" dirty="0">
                <a:solidFill>
                  <a:schemeClr val="tx1"/>
                </a:solidFill>
                <a:effectLst/>
                <a:latin typeface="+mn-lt"/>
                <a:ea typeface="+mn-ea"/>
                <a:cs typeface="+mn-cs"/>
              </a:rPr>
              <a:t>. Ifall t ex en grävskopa har grävt upp vägen till jobbet, eller en motspelare i schack gör ett oväntat drag, ger man ju inte bara upp med en suck. Man söker en annan väg eller ett annat </a:t>
            </a:r>
            <a:r>
              <a:rPr lang="sv-SE" sz="1200" kern="1200" dirty="0" err="1">
                <a:solidFill>
                  <a:schemeClr val="tx1"/>
                </a:solidFill>
                <a:effectLst/>
                <a:latin typeface="+mn-lt"/>
                <a:ea typeface="+mn-ea"/>
                <a:cs typeface="+mn-cs"/>
              </a:rPr>
              <a:t>speldrag</a:t>
            </a:r>
            <a:r>
              <a:rPr lang="sv-SE" sz="1200" kern="1200" dirty="0">
                <a:solidFill>
                  <a:schemeClr val="tx1"/>
                </a:solidFill>
                <a:effectLst/>
                <a:latin typeface="+mn-lt"/>
                <a:ea typeface="+mn-ea"/>
                <a:cs typeface="+mn-cs"/>
              </a:rPr>
              <a:t> som en ny tuva att hoppa på mot samma stadiga ramvillkor för framgång. </a:t>
            </a:r>
            <a:r>
              <a:rPr lang="sv-SE" sz="1200" i="1" kern="1200" dirty="0">
                <a:solidFill>
                  <a:schemeClr val="tx1"/>
                </a:solidFill>
                <a:effectLst/>
                <a:latin typeface="+mn-lt"/>
                <a:ea typeface="+mn-ea"/>
                <a:cs typeface="+mn-cs"/>
              </a:rPr>
              <a:t>Alltså</a:t>
            </a:r>
            <a:r>
              <a:rPr lang="sv-SE" sz="1200" kern="1200" dirty="0">
                <a:solidFill>
                  <a:schemeClr val="tx1"/>
                </a:solidFill>
                <a:effectLst/>
                <a:latin typeface="+mn-lt"/>
                <a:ea typeface="+mn-ea"/>
                <a:cs typeface="+mn-cs"/>
              </a:rPr>
              <a:t>, med robusta ramvillkor för framgång i (A) – se tidigare avsnitt – kan man analysera dagens utmaningar och styrkor i (B) i relation till framgången, vilket i sin tur triggar idéer om tänkbara åtgärder i (C). Så blir samarbetande yrkesgrupper också allt innovativare i att </a:t>
            </a:r>
            <a:r>
              <a:rPr lang="sv-SE" sz="1200" i="1" kern="1200" dirty="0">
                <a:solidFill>
                  <a:schemeClr val="tx1"/>
                </a:solidFill>
                <a:effectLst/>
                <a:latin typeface="+mn-lt"/>
                <a:ea typeface="+mn-ea"/>
                <a:cs typeface="+mn-cs"/>
              </a:rPr>
              <a:t>prioritera</a:t>
            </a:r>
            <a:r>
              <a:rPr lang="sv-SE" sz="1200" kern="1200" dirty="0">
                <a:solidFill>
                  <a:schemeClr val="tx1"/>
                </a:solidFill>
                <a:effectLst/>
                <a:latin typeface="+mn-lt"/>
                <a:ea typeface="+mn-ea"/>
                <a:cs typeface="+mn-cs"/>
              </a:rPr>
              <a:t> i (D) för att finna allt smartare och mer ekonomiska vägval till allt rikare målbilder; strategitänkandets ABC har fått även ett D. </a:t>
            </a:r>
          </a:p>
          <a:p>
            <a:r>
              <a:rPr lang="sv-SE" sz="1200" kern="1200" dirty="0">
                <a:solidFill>
                  <a:schemeClr val="tx1"/>
                </a:solidFill>
                <a:effectLst/>
                <a:latin typeface="+mn-lt"/>
                <a:ea typeface="+mn-ea"/>
                <a:cs typeface="+mn-cs"/>
              </a:rPr>
              <a:t>Den här intuitiva logiken, som människor ändå förhåller sig till i sina vardagsliv, kallas när det gäller affärsvärlden ofta för ”SWOT” analys (engelsk akronym, se bilden). Det är allt! Vi har bara fördjupat de ekonomiska möjligheterna som ligger i att </a:t>
            </a:r>
            <a:r>
              <a:rPr lang="sv-SE" sz="1200" i="1" kern="1200" dirty="0">
                <a:solidFill>
                  <a:schemeClr val="tx1"/>
                </a:solidFill>
                <a:effectLst/>
                <a:latin typeface="+mn-lt"/>
                <a:ea typeface="+mn-ea"/>
                <a:cs typeface="+mn-cs"/>
              </a:rPr>
              <a:t>förstå</a:t>
            </a:r>
            <a:r>
              <a:rPr lang="sv-SE" sz="1200" kern="1200" dirty="0">
                <a:solidFill>
                  <a:schemeClr val="tx1"/>
                </a:solidFill>
                <a:effectLst/>
                <a:latin typeface="+mn-lt"/>
                <a:ea typeface="+mn-ea"/>
                <a:cs typeface="+mn-cs"/>
              </a:rPr>
              <a:t> dynamiken i hur vår icke-hållbara värld skapar ett </a:t>
            </a:r>
            <a:r>
              <a:rPr lang="sv-SE" sz="1200" i="1" kern="1200" dirty="0">
                <a:solidFill>
                  <a:schemeClr val="tx1"/>
                </a:solidFill>
                <a:effectLst/>
                <a:latin typeface="+mn-lt"/>
                <a:ea typeface="+mn-ea"/>
                <a:cs typeface="+mn-cs"/>
              </a:rPr>
              <a:t>oundvikligt växande tryck på alla organisationer att förstå </a:t>
            </a:r>
            <a:r>
              <a:rPr lang="sv-SE" sz="1200" i="1" u="sng" kern="1200" dirty="0">
                <a:solidFill>
                  <a:schemeClr val="tx1"/>
                </a:solidFill>
                <a:effectLst/>
                <a:latin typeface="+mn-lt"/>
                <a:ea typeface="+mn-ea"/>
                <a:cs typeface="+mn-cs"/>
              </a:rPr>
              <a:t>hur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med hjälp av ramvillkoren!</a:t>
            </a:r>
          </a:p>
          <a:p>
            <a:r>
              <a:rPr lang="sv-SE" sz="1200" kern="1200" dirty="0">
                <a:solidFill>
                  <a:schemeClr val="tx1"/>
                </a:solidFill>
                <a:effectLst/>
                <a:latin typeface="+mn-lt"/>
                <a:ea typeface="+mn-ea"/>
                <a:cs typeface="+mn-cs"/>
              </a:rPr>
              <a:t>Ledare </a:t>
            </a:r>
            <a:r>
              <a:rPr lang="sv-SE" sz="1200" i="1" kern="1200" dirty="0">
                <a:solidFill>
                  <a:schemeClr val="tx1"/>
                </a:solidFill>
                <a:effectLst/>
                <a:latin typeface="+mn-lt"/>
                <a:ea typeface="+mn-ea"/>
                <a:cs typeface="+mn-cs"/>
              </a:rPr>
              <a:t>tror</a:t>
            </a:r>
            <a:r>
              <a:rPr lang="sv-SE" sz="1200" kern="1200" dirty="0">
                <a:solidFill>
                  <a:schemeClr val="tx1"/>
                </a:solidFill>
                <a:effectLst/>
                <a:latin typeface="+mn-lt"/>
                <a:ea typeface="+mn-ea"/>
                <a:cs typeface="+mn-cs"/>
              </a:rPr>
              <a:t> t ex ofta felaktigt att konkret verkstad kräver mer avgränsade mål i tid och rum under parollen ”bättre att vi gör </a:t>
            </a:r>
            <a:r>
              <a:rPr lang="sv-SE" sz="1200" i="1" kern="1200" dirty="0">
                <a:solidFill>
                  <a:schemeClr val="tx1"/>
                </a:solidFill>
                <a:effectLst/>
                <a:latin typeface="+mn-lt"/>
                <a:ea typeface="+mn-ea"/>
                <a:cs typeface="+mn-cs"/>
              </a:rPr>
              <a:t>något</a:t>
            </a:r>
            <a:r>
              <a:rPr lang="sv-SE" sz="1200" kern="1200" dirty="0">
                <a:solidFill>
                  <a:schemeClr val="tx1"/>
                </a:solidFill>
                <a:effectLst/>
                <a:latin typeface="+mn-lt"/>
                <a:ea typeface="+mn-ea"/>
                <a:cs typeface="+mn-cs"/>
              </a:rPr>
              <a:t> än inget alls”. Men det är en farlig paroll när stora omvärldsförändringar går fort, och den har </a:t>
            </a:r>
            <a:r>
              <a:rPr lang="sv-SE" sz="1200" i="1" kern="1200" dirty="0">
                <a:solidFill>
                  <a:schemeClr val="tx1"/>
                </a:solidFill>
                <a:effectLst/>
                <a:latin typeface="+mn-lt"/>
                <a:ea typeface="+mn-ea"/>
                <a:cs typeface="+mn-cs"/>
              </a:rPr>
              <a:t>redan</a:t>
            </a:r>
            <a:r>
              <a:rPr lang="sv-SE" sz="1200" kern="1200" dirty="0">
                <a:solidFill>
                  <a:schemeClr val="tx1"/>
                </a:solidFill>
                <a:effectLst/>
                <a:latin typeface="+mn-lt"/>
                <a:ea typeface="+mn-ea"/>
                <a:cs typeface="+mn-cs"/>
              </a:rPr>
              <a:t> bundit massor av pengar rakt in i återvändsgränder vid trattväggen. Exempel är kärnkraften, ett energislag som bryter mot alla ramvillkoren. Genom linjära flöden från gruvor bryts </a:t>
            </a:r>
            <a:r>
              <a:rPr lang="sv-SE" sz="1200" i="1" kern="1200" dirty="0">
                <a:solidFill>
                  <a:schemeClr val="tx1"/>
                </a:solidFill>
                <a:effectLst/>
                <a:latin typeface="+mn-lt"/>
                <a:ea typeface="+mn-ea"/>
                <a:cs typeface="+mn-cs"/>
              </a:rPr>
              <a:t>alla</a:t>
            </a:r>
            <a:r>
              <a:rPr lang="sv-SE" sz="1200" kern="1200" dirty="0">
                <a:solidFill>
                  <a:schemeClr val="tx1"/>
                </a:solidFill>
                <a:effectLst/>
                <a:latin typeface="+mn-lt"/>
                <a:ea typeface="+mn-ea"/>
                <a:cs typeface="+mn-cs"/>
              </a:rPr>
              <a:t> ramvillkoren till </a:t>
            </a:r>
            <a:r>
              <a:rPr lang="sv-SE" sz="1200" i="1" kern="1200" dirty="0">
                <a:solidFill>
                  <a:schemeClr val="tx1"/>
                </a:solidFill>
                <a:effectLst/>
                <a:latin typeface="+mn-lt"/>
                <a:ea typeface="+mn-ea"/>
                <a:cs typeface="+mn-cs"/>
              </a:rPr>
              <a:t>snabbt växande kostnader </a:t>
            </a:r>
            <a:r>
              <a:rPr lang="sv-SE" sz="1200" kern="1200" dirty="0">
                <a:solidFill>
                  <a:schemeClr val="tx1"/>
                </a:solidFill>
                <a:effectLst/>
                <a:latin typeface="+mn-lt"/>
                <a:ea typeface="+mn-ea"/>
                <a:cs typeface="+mn-cs"/>
              </a:rPr>
              <a:t>i tratten medan den hållbara energislagen </a:t>
            </a:r>
            <a:r>
              <a:rPr lang="sv-SE" sz="1200" i="1" kern="1200" dirty="0">
                <a:solidFill>
                  <a:schemeClr val="tx1"/>
                </a:solidFill>
                <a:effectLst/>
                <a:latin typeface="+mn-lt"/>
                <a:ea typeface="+mn-ea"/>
                <a:cs typeface="+mn-cs"/>
              </a:rPr>
              <a:t>inte gör det </a:t>
            </a:r>
            <a:r>
              <a:rPr lang="sv-SE" sz="1200" kern="1200" dirty="0">
                <a:solidFill>
                  <a:schemeClr val="tx1"/>
                </a:solidFill>
                <a:effectLst/>
                <a:latin typeface="+mn-lt"/>
                <a:ea typeface="+mn-ea"/>
                <a:cs typeface="+mn-cs"/>
              </a:rPr>
              <a:t>och därför bli allt billigare. Eller </a:t>
            </a:r>
            <a:r>
              <a:rPr lang="sv-SE" sz="1200" i="1" kern="1200" dirty="0">
                <a:solidFill>
                  <a:schemeClr val="tx1"/>
                </a:solidFill>
                <a:effectLst/>
                <a:latin typeface="+mn-lt"/>
                <a:ea typeface="+mn-ea"/>
                <a:cs typeface="+mn-cs"/>
              </a:rPr>
              <a:t>växtlighet som drivmedel </a:t>
            </a:r>
            <a:r>
              <a:rPr lang="sv-SE" sz="1200" kern="1200" dirty="0">
                <a:solidFill>
                  <a:schemeClr val="tx1"/>
                </a:solidFill>
                <a:effectLst/>
                <a:latin typeface="+mn-lt"/>
                <a:ea typeface="+mn-ea"/>
                <a:cs typeface="+mn-cs"/>
              </a:rPr>
              <a:t>i trafik vilket </a:t>
            </a:r>
            <a:r>
              <a:rPr lang="sv-SE" sz="1200" b="0" i="1" kern="1200" dirty="0">
                <a:solidFill>
                  <a:schemeClr val="tx1"/>
                </a:solidFill>
                <a:effectLst/>
                <a:latin typeface="+mn-lt"/>
                <a:ea typeface="+mn-ea"/>
                <a:cs typeface="+mn-cs"/>
              </a:rPr>
              <a:t>skulle</a:t>
            </a:r>
            <a:r>
              <a:rPr lang="sv-SE" sz="1200" kern="1200" dirty="0">
                <a:solidFill>
                  <a:schemeClr val="tx1"/>
                </a:solidFill>
                <a:effectLst/>
                <a:latin typeface="+mn-lt"/>
                <a:ea typeface="+mn-ea"/>
                <a:cs typeface="+mn-cs"/>
              </a:rPr>
              <a:t> kunna finnas i en hållbar framtid ifall nu trafik vore allt vi behövde att leva av…men växtlighet, klokt bedömd inom ramvillkoren, måste prioriteras för naturens kretslopp och för matproduktion till kanske 10 miljarder människor innan befolkningsväxten planar ut. Alla sektorer måste ju uppfylla ramvillkoren </a:t>
            </a:r>
            <a:r>
              <a:rPr lang="sv-SE" sz="1200" i="1" kern="1200" dirty="0">
                <a:solidFill>
                  <a:schemeClr val="tx1"/>
                </a:solidFill>
                <a:effectLst/>
                <a:latin typeface="+mn-lt"/>
                <a:ea typeface="+mn-ea"/>
                <a:cs typeface="+mn-cs"/>
              </a:rPr>
              <a:t>ihop</a:t>
            </a:r>
            <a:r>
              <a:rPr lang="sv-SE" sz="1200" kern="1200" dirty="0">
                <a:solidFill>
                  <a:schemeClr val="tx1"/>
                </a:solidFill>
                <a:effectLst/>
                <a:latin typeface="+mn-lt"/>
                <a:ea typeface="+mn-ea"/>
                <a:cs typeface="+mn-cs"/>
              </a:rPr>
              <a:t>. Vi återkommer till det.</a:t>
            </a:r>
          </a:p>
          <a:p>
            <a:r>
              <a:rPr lang="sv-SE" sz="1200" kern="1200" dirty="0">
                <a:solidFill>
                  <a:schemeClr val="tx1"/>
                </a:solidFill>
                <a:effectLst/>
                <a:latin typeface="+mn-lt"/>
                <a:ea typeface="+mn-ea"/>
                <a:cs typeface="+mn-cs"/>
              </a:rPr>
              <a:t>Att under </a:t>
            </a:r>
            <a:r>
              <a:rPr lang="sv-SE" sz="1200" i="1" kern="1200" dirty="0">
                <a:solidFill>
                  <a:schemeClr val="tx1"/>
                </a:solidFill>
                <a:effectLst/>
                <a:latin typeface="+mn-lt"/>
                <a:ea typeface="+mn-ea"/>
                <a:cs typeface="+mn-cs"/>
              </a:rPr>
              <a:t>övergångsfaser</a:t>
            </a:r>
            <a:r>
              <a:rPr lang="sv-SE" sz="1200" kern="1200" dirty="0">
                <a:solidFill>
                  <a:schemeClr val="tx1"/>
                </a:solidFill>
                <a:effectLst/>
                <a:latin typeface="+mn-lt"/>
                <a:ea typeface="+mn-ea"/>
                <a:cs typeface="+mn-cs"/>
              </a:rPr>
              <a:t> använda icke hållbara lösningar är däremot pragmatiskt nödvändigt, </a:t>
            </a:r>
            <a:r>
              <a:rPr lang="sv-SE" sz="1200" i="1" kern="1200" dirty="0">
                <a:solidFill>
                  <a:schemeClr val="tx1"/>
                </a:solidFill>
                <a:effectLst/>
                <a:latin typeface="+mn-lt"/>
                <a:ea typeface="+mn-ea"/>
                <a:cs typeface="+mn-cs"/>
              </a:rPr>
              <a:t>om</a:t>
            </a:r>
            <a:r>
              <a:rPr lang="sv-SE" sz="1200" kern="1200" dirty="0">
                <a:solidFill>
                  <a:schemeClr val="tx1"/>
                </a:solidFill>
                <a:effectLst/>
                <a:latin typeface="+mn-lt"/>
                <a:ea typeface="+mn-ea"/>
                <a:cs typeface="+mn-cs"/>
              </a:rPr>
              <a:t> man kan svara på frågan ”sen då”? T ex: ”Jag föreslår att vi under en övergångsperiod lär oss spara fossila bränslen i privatbilarna genom att införa attraktivare resor med alkoholdrivna bussar för sen kan vi ju byta ut dem mot eldrivna”. Stegvisa smarta plattformar för kommande steg. </a:t>
            </a:r>
          </a:p>
        </p:txBody>
      </p:sp>
      <p:sp>
        <p:nvSpPr>
          <p:cNvPr id="4" name="Slide Number Placeholder 3"/>
          <p:cNvSpPr>
            <a:spLocks noGrp="1"/>
          </p:cNvSpPr>
          <p:nvPr>
            <p:ph type="sldNum" sz="quarter" idx="10"/>
          </p:nvPr>
        </p:nvSpPr>
        <p:spPr>
          <a:xfrm>
            <a:off x="3505200" y="8342313"/>
            <a:ext cx="2971800" cy="457200"/>
          </a:xfrm>
        </p:spPr>
        <p:txBody>
          <a:bodyPr/>
          <a:lstStyle/>
          <a:p>
            <a:fld id="{2ECA0098-9382-4778-83B8-6EEF4A39B70E}" type="slidenum">
              <a:rPr lang="sv-SE" smtClean="0"/>
              <a:t>15</a:t>
            </a:fld>
            <a:endParaRPr lang="sv-SE" dirty="0"/>
          </a:p>
        </p:txBody>
      </p:sp>
    </p:spTree>
    <p:extLst>
      <p:ext uri="{BB962C8B-B14F-4D97-AF65-F5344CB8AC3E}">
        <p14:creationId xmlns:p14="http://schemas.microsoft.com/office/powerpoint/2010/main" val="159099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Centralt i strategiskt tänkande är alltså målbilden vars ramvillkor ligger fast om de uppfyller kriterierna, se listan till höger, medan innehållet som avviker från organisation till organisation, prövas mot ramvillkoren (respektive organisationers Visioner, Syften, Kärnvärden och Strategiska målområden och Indikatorer). Detta innehåll utvecklas efter hand allteftersom målbilden tillämpas i praktiken (upprepade ABCD möten). Robusta ramvillkor stimulerar öppna innovativa samtal ”utanför lådan”. Så får man ihop (i) etiken med pengarna i tratten, (ii) den lilla organisationen med hela världens ramvillkor i trattöppningen, (iii) olika yrkesgrupper som förstår IHOP, och (iv) alla verktyg och indikatorer så att de passar planen. </a:t>
            </a:r>
          </a:p>
        </p:txBody>
      </p:sp>
      <p:sp>
        <p:nvSpPr>
          <p:cNvPr id="4" name="Slide Number Placeholder 3"/>
          <p:cNvSpPr>
            <a:spLocks noGrp="1"/>
          </p:cNvSpPr>
          <p:nvPr>
            <p:ph type="sldNum" sz="quarter" idx="10"/>
          </p:nvPr>
        </p:nvSpPr>
        <p:spPr/>
        <p:txBody>
          <a:bodyPr/>
          <a:lstStyle/>
          <a:p>
            <a:fld id="{2ECA0098-9382-4778-83B8-6EEF4A39B70E}" type="slidenum">
              <a:rPr lang="sv-SE" smtClean="0"/>
              <a:t>16</a:t>
            </a:fld>
            <a:endParaRPr lang="sv-SE"/>
          </a:p>
        </p:txBody>
      </p:sp>
    </p:spTree>
    <p:extLst>
      <p:ext uri="{BB962C8B-B14F-4D97-AF65-F5344CB8AC3E}">
        <p14:creationId xmlns:p14="http://schemas.microsoft.com/office/powerpoint/2010/main" val="2720154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Med ABCD tänket blir allt mycket lättare, för nu har vi en struktur som hjälper oss ställa de rätta stora frågorna, så att man inte silar mygg och sväljer de strategiska kamelerna. Sedan man med hjälp av sina kollegor sett det stora gapet till ramvillkoren för full hållbarhet, och utvecklat en övergripande steg-för-steg plan för att överbrygga gapet, är det förstås mycket lättare att lära sig mer och mer efter hand om olika detaljer efter vägen. T ex att förstå hur just </a:t>
            </a:r>
            <a:r>
              <a:rPr lang="sv-SE" sz="1200" i="1" kern="1200" dirty="0">
                <a:solidFill>
                  <a:schemeClr val="tx1"/>
                </a:solidFill>
                <a:effectLst/>
                <a:latin typeface="+mn-lt"/>
                <a:ea typeface="+mn-ea"/>
                <a:cs typeface="+mn-cs"/>
              </a:rPr>
              <a:t>vår</a:t>
            </a:r>
            <a:r>
              <a:rPr lang="sv-SE" sz="1200" kern="1200" dirty="0">
                <a:solidFill>
                  <a:schemeClr val="tx1"/>
                </a:solidFill>
                <a:effectLst/>
                <a:latin typeface="+mn-lt"/>
                <a:ea typeface="+mn-ea"/>
                <a:cs typeface="+mn-cs"/>
              </a:rPr>
              <a:t> organisation väljer och använder verktyg för beslut-stöd och för att styra och kommunicera vår hållbarhetsresa. Vill man bygga ett hus börjar man ju inte med att beställa alla verktyg för husbyggen som finns för att sedan fundera över om det skall bli en friggebod i trä eller ett slott i sten. I bygget och utvecklingen av organisationer, skapar man alltså först den sedvanliga ABCD listan av attraktiva önskemål under (A) som är </a:t>
            </a:r>
            <a:r>
              <a:rPr lang="sv-SE" sz="1200" i="1" kern="1200" dirty="0">
                <a:solidFill>
                  <a:schemeClr val="tx1"/>
                </a:solidFill>
                <a:effectLst/>
                <a:latin typeface="+mn-lt"/>
                <a:ea typeface="+mn-ea"/>
                <a:cs typeface="+mn-cs"/>
              </a:rPr>
              <a:t>tänkbara</a:t>
            </a:r>
            <a:r>
              <a:rPr lang="sv-SE" sz="1200" kern="1200" dirty="0">
                <a:solidFill>
                  <a:schemeClr val="tx1"/>
                </a:solidFill>
                <a:effectLst/>
                <a:latin typeface="+mn-lt"/>
                <a:ea typeface="+mn-ea"/>
                <a:cs typeface="+mn-cs"/>
              </a:rPr>
              <a:t> mot ramvillkoren för hållbarhet, en lista av aspekter i dagens situation i (B) med dess styrkor och svagheter i förhållande till framgången, en lista på möjliga steg och lösningar i (C) som triggats av dagens situation, och så börjar man prioritera bland dessa möjligheter i (D) för att börja strategiskt smart röra sig mot en attraktiv hållbar framtid och lära sig mer och mer om detaljerna och sättet att tänka under hand efter vägen. </a:t>
            </a:r>
            <a:r>
              <a:rPr lang="sv-SE" sz="1200" i="1" kern="1200" dirty="0">
                <a:solidFill>
                  <a:schemeClr val="tx1"/>
                </a:solidFill>
                <a:effectLst/>
                <a:latin typeface="+mn-lt"/>
                <a:ea typeface="+mn-ea"/>
                <a:cs typeface="+mn-cs"/>
              </a:rPr>
              <a:t>Nu</a:t>
            </a:r>
            <a:r>
              <a:rPr lang="sv-SE" sz="1200" kern="1200" dirty="0">
                <a:solidFill>
                  <a:schemeClr val="tx1"/>
                </a:solidFill>
                <a:effectLst/>
                <a:latin typeface="+mn-lt"/>
                <a:ea typeface="+mn-ea"/>
                <a:cs typeface="+mn-cs"/>
              </a:rPr>
              <a:t> kan man ”</a:t>
            </a:r>
            <a:r>
              <a:rPr lang="sv-SE" sz="1200" kern="1200" dirty="0" err="1">
                <a:solidFill>
                  <a:schemeClr val="tx1"/>
                </a:solidFill>
                <a:effectLst/>
                <a:latin typeface="+mn-lt"/>
                <a:ea typeface="+mn-ea"/>
                <a:cs typeface="+mn-cs"/>
              </a:rPr>
              <a:t>korsläsa</a:t>
            </a:r>
            <a:r>
              <a:rPr lang="sv-SE" sz="1200" kern="1200" dirty="0">
                <a:solidFill>
                  <a:schemeClr val="tx1"/>
                </a:solidFill>
                <a:effectLst/>
                <a:latin typeface="+mn-lt"/>
                <a:ea typeface="+mn-ea"/>
                <a:cs typeface="+mn-cs"/>
              </a:rPr>
              <a:t>” sin övergripande ABCD analys mot de olika verktygen som ni ser nertill i bild. Vad kan </a:t>
            </a:r>
            <a:r>
              <a:rPr lang="sv-SE" sz="1200" i="1" kern="1200" dirty="0">
                <a:solidFill>
                  <a:schemeClr val="tx1"/>
                </a:solidFill>
                <a:effectLst/>
                <a:latin typeface="+mn-lt"/>
                <a:ea typeface="+mn-ea"/>
                <a:cs typeface="+mn-cs"/>
              </a:rPr>
              <a:t>vi</a:t>
            </a:r>
            <a:r>
              <a:rPr lang="sv-SE" sz="1200" kern="1200" dirty="0">
                <a:solidFill>
                  <a:schemeClr val="tx1"/>
                </a:solidFill>
                <a:effectLst/>
                <a:latin typeface="+mn-lt"/>
                <a:ea typeface="+mn-ea"/>
                <a:cs typeface="+mn-cs"/>
              </a:rPr>
              <a:t>, i vårt ABCD tänkande, använda Planetgränserna till? FNs hållbarhetsmål? Cirkulär ekonomi? Och så vidare. Dvs., och återigen helt intuitivt, det vi vill åstadkomma på sikt styr </a:t>
            </a:r>
            <a:r>
              <a:rPr lang="sv-SE" sz="1200" i="1" kern="1200" dirty="0">
                <a:solidFill>
                  <a:schemeClr val="tx1"/>
                </a:solidFill>
                <a:effectLst/>
                <a:latin typeface="+mn-lt"/>
                <a:ea typeface="+mn-ea"/>
                <a:cs typeface="+mn-cs"/>
              </a:rPr>
              <a:t>vår</a:t>
            </a:r>
            <a:r>
              <a:rPr lang="sv-SE" sz="1200" kern="1200" dirty="0">
                <a:solidFill>
                  <a:schemeClr val="tx1"/>
                </a:solidFill>
                <a:effectLst/>
                <a:latin typeface="+mn-lt"/>
                <a:ea typeface="+mn-ea"/>
                <a:cs typeface="+mn-cs"/>
              </a:rPr>
              <a:t> strategiska planering, och flyttar då även verktygen från diffus filosofi till konkret verkstad. I nästa bilder går vi in mer i detalj på detta, för ett antal olika verktyg och koncept som det offentliga samtalet handlar mycket om. </a:t>
            </a:r>
          </a:p>
        </p:txBody>
      </p:sp>
      <p:sp>
        <p:nvSpPr>
          <p:cNvPr id="4" name="Slide Number Placeholder 3"/>
          <p:cNvSpPr>
            <a:spLocks noGrp="1"/>
          </p:cNvSpPr>
          <p:nvPr>
            <p:ph type="sldNum" sz="quarter" idx="10"/>
          </p:nvPr>
        </p:nvSpPr>
        <p:spPr>
          <a:xfrm>
            <a:off x="3505200" y="8342313"/>
            <a:ext cx="2971800" cy="457200"/>
          </a:xfrm>
        </p:spPr>
        <p:txBody>
          <a:bodyPr/>
          <a:lstStyle/>
          <a:p>
            <a:fld id="{2ECA0098-9382-4778-83B8-6EEF4A39B70E}" type="slidenum">
              <a:rPr lang="sv-SE" smtClean="0"/>
              <a:t>17</a:t>
            </a:fld>
            <a:endParaRPr lang="sv-SE" dirty="0"/>
          </a:p>
        </p:txBody>
      </p:sp>
    </p:spTree>
    <p:extLst>
      <p:ext uri="{BB962C8B-B14F-4D97-AF65-F5344CB8AC3E}">
        <p14:creationId xmlns:p14="http://schemas.microsoft.com/office/powerpoint/2010/main" val="2061247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sv-SE" sz="1200" kern="1200" dirty="0">
                <a:solidFill>
                  <a:schemeClr val="tx1"/>
                </a:solidFill>
                <a:effectLst/>
                <a:latin typeface="+mn-lt"/>
                <a:ea typeface="+mn-ea"/>
                <a:cs typeface="+mn-cs"/>
              </a:rPr>
              <a:t>Att planera systematiskt med ABCD ger alltså strukturen och nyttan med alla stödverktyg som finns. Hur är det då med de svenska miljömålen, eller ”</a:t>
            </a:r>
            <a:r>
              <a:rPr lang="sv-SE" sz="1200" kern="1200" dirty="0" err="1">
                <a:solidFill>
                  <a:schemeClr val="tx1"/>
                </a:solidFill>
                <a:effectLst/>
                <a:latin typeface="+mn-lt"/>
                <a:ea typeface="+mn-ea"/>
                <a:cs typeface="+mn-cs"/>
              </a:rPr>
              <a:t>Tripple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Bottom</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line</a:t>
            </a:r>
            <a:r>
              <a:rPr lang="sv-SE" sz="1200" kern="1200" dirty="0">
                <a:solidFill>
                  <a:schemeClr val="tx1"/>
                </a:solidFill>
                <a:effectLst/>
                <a:latin typeface="+mn-lt"/>
                <a:ea typeface="+mn-ea"/>
                <a:cs typeface="+mn-cs"/>
              </a:rPr>
              <a:t>” eller ”</a:t>
            </a:r>
            <a:r>
              <a:rPr lang="sv-SE" sz="1200" kern="1200" dirty="0" err="1">
                <a:solidFill>
                  <a:schemeClr val="tx1"/>
                </a:solidFill>
                <a:effectLst/>
                <a:latin typeface="+mn-lt"/>
                <a:ea typeface="+mn-ea"/>
                <a:cs typeface="+mn-cs"/>
              </a:rPr>
              <a:t>Doughnut</a:t>
            </a:r>
            <a:r>
              <a:rPr lang="sv-SE" sz="1200" kern="1200" dirty="0">
                <a:solidFill>
                  <a:schemeClr val="tx1"/>
                </a:solidFill>
                <a:effectLst/>
                <a:latin typeface="+mn-lt"/>
                <a:ea typeface="+mn-ea"/>
                <a:cs typeface="+mn-cs"/>
              </a:rPr>
              <a:t>” eller FNs sjutton hållbarhetsmål som på bilden? De är påpekanden om viktiga aspekter, eller </a:t>
            </a:r>
            <a:r>
              <a:rPr lang="sv-SE" sz="1200" i="1" kern="1200" dirty="0">
                <a:solidFill>
                  <a:schemeClr val="tx1"/>
                </a:solidFill>
                <a:effectLst/>
                <a:latin typeface="+mn-lt"/>
                <a:ea typeface="+mn-ea"/>
                <a:cs typeface="+mn-cs"/>
              </a:rPr>
              <a:t>berättelser,</a:t>
            </a:r>
            <a:r>
              <a:rPr lang="sv-SE" sz="1200" kern="1200" dirty="0">
                <a:solidFill>
                  <a:schemeClr val="tx1"/>
                </a:solidFill>
                <a:effectLst/>
                <a:latin typeface="+mn-lt"/>
                <a:ea typeface="+mn-ea"/>
                <a:cs typeface="+mn-cs"/>
              </a:rPr>
              <a:t> om målbilder men är inga definitioner. T ex det svenska miljömålet ”Myllrande våtmarker” som inte säger något om hur en viss region skulle kunna nå detta mål. Men som alla sektorer måste detta ske genom att även våtmarkerna måste uppfylla ramvillkoren. </a:t>
            </a:r>
          </a:p>
          <a:p>
            <a:r>
              <a:rPr lang="sv-SE" sz="1200" kern="1200" dirty="0">
                <a:solidFill>
                  <a:schemeClr val="tx1"/>
                </a:solidFill>
                <a:effectLst/>
                <a:latin typeface="+mn-lt"/>
                <a:ea typeface="+mn-ea"/>
                <a:cs typeface="+mn-cs"/>
              </a:rPr>
              <a:t>Så är det också med FNs hållbarhetsmål. Några av målen är ekologiska, andra sociala och återigen andra organisatoriska. Men de är alla berättelser eller bilder om något önskvärt, men säger inget om </a:t>
            </a:r>
            <a:r>
              <a:rPr lang="sv-SE" sz="1200" i="1" kern="1200" dirty="0">
                <a:solidFill>
                  <a:schemeClr val="tx1"/>
                </a:solidFill>
                <a:effectLst/>
                <a:latin typeface="+mn-lt"/>
                <a:ea typeface="+mn-ea"/>
                <a:cs typeface="+mn-cs"/>
              </a:rPr>
              <a:t>hur</a:t>
            </a:r>
            <a:r>
              <a:rPr lang="sv-SE" sz="1200" kern="1200" dirty="0">
                <a:solidFill>
                  <a:schemeClr val="tx1"/>
                </a:solidFill>
                <a:effectLst/>
                <a:latin typeface="+mn-lt"/>
                <a:ea typeface="+mn-ea"/>
                <a:cs typeface="+mn-cs"/>
              </a:rPr>
              <a:t> just vår organisation vare sig </a:t>
            </a:r>
            <a:r>
              <a:rPr lang="sv-SE" sz="1200" i="1" kern="1200" dirty="0">
                <a:solidFill>
                  <a:schemeClr val="tx1"/>
                </a:solidFill>
                <a:effectLst/>
                <a:latin typeface="+mn-lt"/>
                <a:ea typeface="+mn-ea"/>
                <a:cs typeface="+mn-cs"/>
              </a:rPr>
              <a:t>hotar</a:t>
            </a:r>
            <a:r>
              <a:rPr lang="sv-SE" sz="1200" kern="1200" dirty="0">
                <a:solidFill>
                  <a:schemeClr val="tx1"/>
                </a:solidFill>
                <a:effectLst/>
                <a:latin typeface="+mn-lt"/>
                <a:ea typeface="+mn-ea"/>
                <a:cs typeface="+mn-cs"/>
              </a:rPr>
              <a:t> respektive mål idag, eller innovativt och stegvis skulle kunna </a:t>
            </a:r>
            <a:r>
              <a:rPr lang="sv-SE" sz="1200" i="1" kern="1200" dirty="0">
                <a:solidFill>
                  <a:schemeClr val="tx1"/>
                </a:solidFill>
                <a:effectLst/>
                <a:latin typeface="+mn-lt"/>
                <a:ea typeface="+mn-ea"/>
                <a:cs typeface="+mn-cs"/>
              </a:rPr>
              <a:t>stödja</a:t>
            </a:r>
            <a:r>
              <a:rPr lang="sv-SE" sz="1200" kern="1200" dirty="0">
                <a:solidFill>
                  <a:schemeClr val="tx1"/>
                </a:solidFill>
                <a:effectLst/>
                <a:latin typeface="+mn-lt"/>
                <a:ea typeface="+mn-ea"/>
                <a:cs typeface="+mn-cs"/>
              </a:rPr>
              <a:t> det i morgon med stärkt ekonomi som följd. Berättelserna överlappar också varandra, men tillsammans täcker de ändå inte in alla hållbarhetsaspekter som den egna organisationen behöver för </a:t>
            </a:r>
            <a:r>
              <a:rPr lang="sv-SE" sz="1200" i="1" kern="1200" dirty="0">
                <a:solidFill>
                  <a:schemeClr val="tx1"/>
                </a:solidFill>
                <a:effectLst/>
                <a:latin typeface="+mn-lt"/>
                <a:ea typeface="+mn-ea"/>
                <a:cs typeface="+mn-cs"/>
              </a:rPr>
              <a:t>sin</a:t>
            </a:r>
            <a:r>
              <a:rPr lang="sv-SE" sz="1200" kern="1200" dirty="0">
                <a:solidFill>
                  <a:schemeClr val="tx1"/>
                </a:solidFill>
                <a:effectLst/>
                <a:latin typeface="+mn-lt"/>
                <a:ea typeface="+mn-ea"/>
                <a:cs typeface="+mn-cs"/>
              </a:rPr>
              <a:t> konkreta re-design. Det konkreta som behöver göras är dessutom vitt skilt mellan organisationer från t ex energi-, handel-, eller bank-sektorerna, eller alla de offentliga sektorerna i kommuner och regioner. </a:t>
            </a:r>
          </a:p>
          <a:p>
            <a:r>
              <a:rPr lang="sv-SE" sz="1200" kern="1200" dirty="0">
                <a:solidFill>
                  <a:schemeClr val="tx1"/>
                </a:solidFill>
                <a:effectLst/>
                <a:latin typeface="+mn-lt"/>
                <a:ea typeface="+mn-ea"/>
                <a:cs typeface="+mn-cs"/>
              </a:rPr>
              <a:t>Vad säger t ex FNs hållbarhetsmål Ikea, Föreningssparbanken eller Oskarshamns kommun när det gäller kärnkraft eller kemikalier eller jordbruksmetoder...när det gäller deras utmaningar idag eller deras möjligheter i morgon eller om valen av dessa möjligheter på vägen dit? Men prövas de olika verksamheterna mot ramvillkoren, så kan organisationerna enas om att i framtiden, inom sina vitt skilda arbetsfält, </a:t>
            </a:r>
            <a:r>
              <a:rPr lang="sv-SE" sz="1200" i="1" kern="1200" dirty="0">
                <a:solidFill>
                  <a:schemeClr val="tx1"/>
                </a:solidFill>
                <a:effectLst/>
                <a:latin typeface="+mn-lt"/>
                <a:ea typeface="+mn-ea"/>
                <a:cs typeface="+mn-cs"/>
              </a:rPr>
              <a:t>inte</a:t>
            </a:r>
            <a:r>
              <a:rPr lang="sv-SE" sz="1200" kern="1200" dirty="0">
                <a:solidFill>
                  <a:schemeClr val="tx1"/>
                </a:solidFill>
                <a:effectLst/>
                <a:latin typeface="+mn-lt"/>
                <a:ea typeface="+mn-ea"/>
                <a:cs typeface="+mn-cs"/>
              </a:rPr>
              <a:t> bidra till att… </a:t>
            </a:r>
          </a:p>
          <a:p>
            <a:pPr lvl="0"/>
            <a:r>
              <a:rPr lang="sv-SE" sz="1200" kern="1200" dirty="0">
                <a:solidFill>
                  <a:schemeClr val="tx1"/>
                </a:solidFill>
                <a:effectLst/>
                <a:latin typeface="+mn-lt"/>
                <a:ea typeface="+mn-ea"/>
                <a:cs typeface="+mn-cs"/>
              </a:rPr>
              <a:t>(I) Metaller eller fosfat ökar någonstans p g a vår verksamhet, eller fossilt kol i atmosfären som via klimatförändring hotar dem, dvs. det första ramvillkoret. Vilket konkret vägleder en skräddarsydd innovativ re-design som gäller alla problemområden och sektorer</a:t>
            </a:r>
            <a:r>
              <a:rPr lang="sv-SE" sz="1200" i="1"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Med ökad chans att finna synergieffekter bland åtgärderna såväl som FNs hållbarhetsmål förstås. </a:t>
            </a:r>
          </a:p>
          <a:p>
            <a:pPr lvl="0"/>
            <a:r>
              <a:rPr lang="sv-SE" sz="1200" kern="1200" dirty="0">
                <a:solidFill>
                  <a:schemeClr val="tx1"/>
                </a:solidFill>
                <a:effectLst/>
                <a:latin typeface="+mn-lt"/>
                <a:ea typeface="+mn-ea"/>
                <a:cs typeface="+mn-cs"/>
              </a:rPr>
              <a:t>(II) Kemikalier från t ex kemiindustri, trafik eller jordbruk ökar någonstans, dvs. andra ramvillkoret använt på samma sätt. </a:t>
            </a:r>
          </a:p>
          <a:p>
            <a:pPr lvl="0"/>
            <a:r>
              <a:rPr lang="sv-SE" sz="1200" kern="1200" dirty="0">
                <a:solidFill>
                  <a:schemeClr val="tx1"/>
                </a:solidFill>
                <a:effectLst/>
                <a:latin typeface="+mn-lt"/>
                <a:ea typeface="+mn-ea"/>
                <a:cs typeface="+mn-cs"/>
              </a:rPr>
              <a:t>(III) Hota ekosystem rent fysiskt, t ex genom utdikning eller krav på större ytbehov för egna transporter eller hård-</a:t>
            </a:r>
            <a:r>
              <a:rPr lang="sv-SE" sz="1200" kern="1200" dirty="0" err="1">
                <a:solidFill>
                  <a:schemeClr val="tx1"/>
                </a:solidFill>
                <a:effectLst/>
                <a:latin typeface="+mn-lt"/>
                <a:ea typeface="+mn-ea"/>
                <a:cs typeface="+mn-cs"/>
              </a:rPr>
              <a:t>göring</a:t>
            </a:r>
            <a:r>
              <a:rPr lang="sv-SE" sz="1200" kern="1200" dirty="0">
                <a:solidFill>
                  <a:schemeClr val="tx1"/>
                </a:solidFill>
                <a:effectLst/>
                <a:latin typeface="+mn-lt"/>
                <a:ea typeface="+mn-ea"/>
                <a:cs typeface="+mn-cs"/>
              </a:rPr>
              <a:t> av naturytor? </a:t>
            </a:r>
          </a:p>
          <a:p>
            <a:r>
              <a:rPr lang="sv-SE" sz="1200" kern="1200" dirty="0">
                <a:solidFill>
                  <a:schemeClr val="tx1"/>
                </a:solidFill>
                <a:effectLst/>
                <a:latin typeface="+mn-lt"/>
                <a:ea typeface="+mn-ea"/>
                <a:cs typeface="+mn-cs"/>
              </a:rPr>
              <a:t>(IV-VIII) Strukturella makt-hinder för människor att </a:t>
            </a:r>
            <a:r>
              <a:rPr lang="sv-SE" sz="1200" i="1" kern="1200" dirty="0">
                <a:solidFill>
                  <a:schemeClr val="tx1"/>
                </a:solidFill>
                <a:effectLst/>
                <a:latin typeface="+mn-lt"/>
                <a:ea typeface="+mn-ea"/>
                <a:cs typeface="+mn-cs"/>
              </a:rPr>
              <a:t>socialt</a:t>
            </a:r>
            <a:r>
              <a:rPr lang="sv-SE" sz="1200" kern="1200" dirty="0">
                <a:solidFill>
                  <a:schemeClr val="tx1"/>
                </a:solidFill>
                <a:effectLst/>
                <a:latin typeface="+mn-lt"/>
                <a:ea typeface="+mn-ea"/>
                <a:cs typeface="+mn-cs"/>
              </a:rPr>
              <a:t> enas om målen? T ex hinder för att tala ihop sig mellan dagligvaruhandel och kunder om ekonomiska villkor som hjälper alla sektorer eller aktörer i värdekedjor att gå mot hållbarhet tillsammans? Så att risken för var och en att gå in i trattväggen minskar och chansen att vara innovativ mot trattöppningen ökar. För varje gång man gjort en sådan analys för ett miljömål, blir det lättare för nästa mål liksom att då också finna synergimöjligheter och samarbete emellan dem. </a:t>
            </a:r>
          </a:p>
          <a:p>
            <a:r>
              <a:rPr lang="sv-SE" sz="1200" kern="1200" dirty="0">
                <a:solidFill>
                  <a:schemeClr val="tx1"/>
                </a:solidFill>
                <a:effectLst/>
                <a:latin typeface="+mn-lt"/>
                <a:ea typeface="+mn-ea"/>
                <a:cs typeface="+mn-cs"/>
              </a:rPr>
              <a:t>Ifall man däremot försöker använda de svenska eller FN målen </a:t>
            </a:r>
            <a:r>
              <a:rPr lang="sv-SE" sz="1200" i="1" kern="1200" dirty="0">
                <a:solidFill>
                  <a:schemeClr val="tx1"/>
                </a:solidFill>
                <a:effectLst/>
                <a:latin typeface="+mn-lt"/>
                <a:ea typeface="+mn-ea"/>
                <a:cs typeface="+mn-cs"/>
              </a:rPr>
              <a:t>utan</a:t>
            </a:r>
            <a:r>
              <a:rPr lang="sv-SE" sz="1200" kern="1200" dirty="0">
                <a:solidFill>
                  <a:schemeClr val="tx1"/>
                </a:solidFill>
                <a:effectLst/>
                <a:latin typeface="+mn-lt"/>
                <a:ea typeface="+mn-ea"/>
                <a:cs typeface="+mn-cs"/>
              </a:rPr>
              <a:t> ABCD, blir det </a:t>
            </a:r>
            <a:r>
              <a:rPr lang="sv-SE" sz="1200" i="1" kern="1200" dirty="0">
                <a:solidFill>
                  <a:schemeClr val="tx1"/>
                </a:solidFill>
                <a:effectLst/>
                <a:latin typeface="+mn-lt"/>
                <a:ea typeface="+mn-ea"/>
                <a:cs typeface="+mn-cs"/>
              </a:rPr>
              <a:t>diffust</a:t>
            </a:r>
            <a:r>
              <a:rPr lang="sv-SE" sz="1200" kern="1200" dirty="0">
                <a:solidFill>
                  <a:schemeClr val="tx1"/>
                </a:solidFill>
                <a:effectLst/>
                <a:latin typeface="+mn-lt"/>
                <a:ea typeface="+mn-ea"/>
                <a:cs typeface="+mn-cs"/>
              </a:rPr>
              <a:t>. Målen </a:t>
            </a:r>
            <a:r>
              <a:rPr lang="sv-SE" sz="1200" i="1" kern="1200" dirty="0">
                <a:solidFill>
                  <a:schemeClr val="tx1"/>
                </a:solidFill>
                <a:effectLst/>
                <a:latin typeface="+mn-lt"/>
                <a:ea typeface="+mn-ea"/>
                <a:cs typeface="+mn-cs"/>
              </a:rPr>
              <a:t>handlar</a:t>
            </a:r>
            <a:r>
              <a:rPr lang="sv-SE" sz="1200" kern="1200" dirty="0">
                <a:solidFill>
                  <a:schemeClr val="tx1"/>
                </a:solidFill>
                <a:effectLst/>
                <a:latin typeface="+mn-lt"/>
                <a:ea typeface="+mn-ea"/>
                <a:cs typeface="+mn-cs"/>
              </a:rPr>
              <a:t> ju inte tillräckligt om just den egna verksamheten, </a:t>
            </a:r>
            <a:r>
              <a:rPr lang="sv-SE" sz="1200" i="1" kern="1200" dirty="0">
                <a:solidFill>
                  <a:schemeClr val="tx1"/>
                </a:solidFill>
                <a:effectLst/>
                <a:latin typeface="+mn-lt"/>
                <a:ea typeface="+mn-ea"/>
                <a:cs typeface="+mn-cs"/>
              </a:rPr>
              <a:t>täcker inte in</a:t>
            </a:r>
            <a:r>
              <a:rPr lang="sv-SE" sz="1200" kern="1200" dirty="0">
                <a:solidFill>
                  <a:schemeClr val="tx1"/>
                </a:solidFill>
                <a:effectLst/>
                <a:latin typeface="+mn-lt"/>
                <a:ea typeface="+mn-ea"/>
                <a:cs typeface="+mn-cs"/>
              </a:rPr>
              <a:t> allt konkret som behöver hanteras just där, och berättar inte heller </a:t>
            </a:r>
            <a:r>
              <a:rPr lang="sv-SE" sz="1200" i="1" kern="1200" dirty="0">
                <a:solidFill>
                  <a:schemeClr val="tx1"/>
                </a:solidFill>
                <a:effectLst/>
                <a:latin typeface="+mn-lt"/>
                <a:ea typeface="+mn-ea"/>
                <a:cs typeface="+mn-cs"/>
              </a:rPr>
              <a:t>hur integreringen skulle kunna gå till</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Så idag är det typiskt att organisationer ”väljer ut” några mål som ”känns” särskilt relevanta. Dvs. den stora socialt </a:t>
            </a:r>
            <a:r>
              <a:rPr lang="sv-SE" sz="1200" i="1" kern="1200" dirty="0">
                <a:solidFill>
                  <a:schemeClr val="tx1"/>
                </a:solidFill>
                <a:effectLst/>
                <a:latin typeface="+mn-lt"/>
                <a:ea typeface="+mn-ea"/>
                <a:cs typeface="+mn-cs"/>
              </a:rPr>
              <a:t>samlande</a:t>
            </a:r>
            <a:r>
              <a:rPr lang="sv-SE" sz="1200" kern="1200" dirty="0">
                <a:solidFill>
                  <a:schemeClr val="tx1"/>
                </a:solidFill>
                <a:effectLst/>
                <a:latin typeface="+mn-lt"/>
                <a:ea typeface="+mn-ea"/>
                <a:cs typeface="+mn-cs"/>
              </a:rPr>
              <a:t> möjligheten med de svenska och FN målen går förlorad, en </a:t>
            </a:r>
            <a:r>
              <a:rPr lang="sv-SE" sz="1200" i="1" kern="1200" dirty="0">
                <a:solidFill>
                  <a:schemeClr val="tx1"/>
                </a:solidFill>
                <a:effectLst/>
                <a:latin typeface="+mn-lt"/>
                <a:ea typeface="+mn-ea"/>
                <a:cs typeface="+mn-cs"/>
              </a:rPr>
              <a:t>förlorad möjlighet</a:t>
            </a:r>
            <a:r>
              <a:rPr lang="sv-SE" sz="1200" kern="1200" dirty="0">
                <a:solidFill>
                  <a:schemeClr val="tx1"/>
                </a:solidFill>
                <a:effectLst/>
                <a:latin typeface="+mn-lt"/>
                <a:ea typeface="+mn-ea"/>
                <a:cs typeface="+mn-cs"/>
              </a:rPr>
              <a:t>. Rådet blir: </a:t>
            </a:r>
            <a:r>
              <a:rPr lang="sv-SE" sz="1200" kern="1200" dirty="0" err="1">
                <a:solidFill>
                  <a:schemeClr val="tx1"/>
                </a:solidFill>
                <a:effectLst/>
                <a:latin typeface="+mn-lt"/>
                <a:ea typeface="+mn-ea"/>
                <a:cs typeface="+mn-cs"/>
              </a:rPr>
              <a:t>korsläs</a:t>
            </a:r>
            <a:r>
              <a:rPr lang="sv-SE" sz="1200" kern="1200" dirty="0">
                <a:solidFill>
                  <a:schemeClr val="tx1"/>
                </a:solidFill>
                <a:effectLst/>
                <a:latin typeface="+mn-lt"/>
                <a:ea typeface="+mn-ea"/>
                <a:cs typeface="+mn-cs"/>
              </a:rPr>
              <a:t> samtliga mål mot den egna ABCD planen för att berika den. </a:t>
            </a:r>
            <a:r>
              <a:rPr lang="sv-SE" sz="1200" i="1" kern="1200" dirty="0">
                <a:solidFill>
                  <a:schemeClr val="tx1"/>
                </a:solidFill>
                <a:effectLst/>
                <a:latin typeface="+mn-lt"/>
                <a:ea typeface="+mn-ea"/>
                <a:cs typeface="+mn-cs"/>
              </a:rPr>
              <a:t>Bara</a:t>
            </a:r>
            <a:r>
              <a:rPr lang="sv-SE" sz="1200" kern="1200" dirty="0">
                <a:solidFill>
                  <a:schemeClr val="tx1"/>
                </a:solidFill>
                <a:effectLst/>
                <a:latin typeface="+mn-lt"/>
                <a:ea typeface="+mn-ea"/>
                <a:cs typeface="+mn-cs"/>
              </a:rPr>
              <a:t> då är man med i världsrörelsen som FN tänkt sig.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a:xfrm>
            <a:off x="3505200" y="8394700"/>
            <a:ext cx="2971800" cy="457200"/>
          </a:xfrm>
        </p:spPr>
        <p:txBody>
          <a:bodyPr/>
          <a:lstStyle/>
          <a:p>
            <a:fld id="{9907BD6D-97E2-4314-A063-E017B2E31E85}" type="slidenum">
              <a:rPr kumimoji="1" lang="ja-JP" altLang="en-US" smtClean="0"/>
              <a:t>18</a:t>
            </a:fld>
            <a:endParaRPr kumimoji="1" lang="ja-JP" altLang="en-US"/>
          </a:p>
        </p:txBody>
      </p:sp>
    </p:spTree>
    <p:extLst>
      <p:ext uri="{BB962C8B-B14F-4D97-AF65-F5344CB8AC3E}">
        <p14:creationId xmlns:p14="http://schemas.microsoft.com/office/powerpoint/2010/main" val="344672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v-SE" sz="1200" kern="1200" dirty="0">
                <a:solidFill>
                  <a:schemeClr val="tx1"/>
                </a:solidFill>
                <a:effectLst/>
                <a:latin typeface="+mn-lt"/>
                <a:ea typeface="+mn-ea"/>
                <a:cs typeface="+mn-cs"/>
              </a:rPr>
              <a:t>Cirkulär ekonomi blev känt i vidare kretsar genom en rapport från konsultföretaget McKinsey skriven av Ellen </a:t>
            </a:r>
            <a:r>
              <a:rPr lang="sv-SE" sz="1200" kern="1200" dirty="0" err="1">
                <a:solidFill>
                  <a:schemeClr val="tx1"/>
                </a:solidFill>
                <a:effectLst/>
                <a:latin typeface="+mn-lt"/>
                <a:ea typeface="+mn-ea"/>
                <a:cs typeface="+mn-cs"/>
              </a:rPr>
              <a:t>MacArthur</a:t>
            </a:r>
            <a:r>
              <a:rPr lang="sv-SE" sz="1200" kern="1200" dirty="0">
                <a:solidFill>
                  <a:schemeClr val="tx1"/>
                </a:solidFill>
                <a:effectLst/>
                <a:latin typeface="+mn-lt"/>
                <a:ea typeface="+mn-ea"/>
                <a:cs typeface="+mn-cs"/>
              </a:rPr>
              <a:t> 2012. Det handlar om att materiella flöden i företag och samhälle bör gå i kretslopp, och att man bör pröva möjligheterna att kapitalisera eller tjäna pengar på det. Att skapa ekonomi i återvinning och återanvändning är något vi arbetat med i Sverige i flera decennier. Det nya och positiva är att det blivit till en rörelse med många seminarier och workshops och ett nyvaknat intresse hos näringslivet. Som återvinning och återanvändning har mycket att vinna på. </a:t>
            </a:r>
          </a:p>
          <a:p>
            <a:r>
              <a:rPr lang="sv-SE" sz="1200" kern="1200" dirty="0">
                <a:solidFill>
                  <a:schemeClr val="tx1"/>
                </a:solidFill>
                <a:effectLst/>
                <a:latin typeface="+mn-lt"/>
                <a:ea typeface="+mn-ea"/>
                <a:cs typeface="+mn-cs"/>
              </a:rPr>
              <a:t>Men här finns också risker, nämligen att det stora intresset för cirkulär ekonomi riskerar dölja mycket som inte har med vare sig ”cirkulär” eller ”ekonomi” att göra. Semantiskt används ”ekonomi” allt oftare som synonymt med ordet ”samhällskultur”. Ungefär som i meningen "de där människorna i Nepal verkar leva i en cirkulär ekonomi". Många oroar sig för att våra ekonomer på något sätt lyckats ta över hela samhällsdebatten och att det förytligar mänskliga mål i samhällsbygget.</a:t>
            </a:r>
          </a:p>
          <a:p>
            <a:r>
              <a:rPr lang="sv-SE" sz="1200" kern="1200" dirty="0">
                <a:solidFill>
                  <a:schemeClr val="tx1"/>
                </a:solidFill>
                <a:effectLst/>
                <a:latin typeface="+mn-lt"/>
                <a:ea typeface="+mn-ea"/>
                <a:cs typeface="+mn-cs"/>
              </a:rPr>
              <a:t>Så när man väl gjort en ABCD plan och kollat att man utrett </a:t>
            </a:r>
            <a:r>
              <a:rPr lang="sv-SE" sz="1200" i="1" kern="1200" dirty="0">
                <a:solidFill>
                  <a:schemeClr val="tx1"/>
                </a:solidFill>
                <a:effectLst/>
                <a:latin typeface="+mn-lt"/>
                <a:ea typeface="+mn-ea"/>
                <a:cs typeface="+mn-cs"/>
              </a:rPr>
              <a:t>alla</a:t>
            </a:r>
            <a:r>
              <a:rPr lang="sv-SE" sz="1200" kern="1200" dirty="0">
                <a:solidFill>
                  <a:schemeClr val="tx1"/>
                </a:solidFill>
                <a:effectLst/>
                <a:latin typeface="+mn-lt"/>
                <a:ea typeface="+mn-ea"/>
                <a:cs typeface="+mn-cs"/>
              </a:rPr>
              <a:t> möjligheter att återvinna eller återanvända och att skapa ekonomi i detta, så upptäcker man också att de flesta hållbarhetsaspekter </a:t>
            </a:r>
            <a:r>
              <a:rPr lang="sv-SE" sz="1200" i="1" kern="1200" dirty="0">
                <a:solidFill>
                  <a:schemeClr val="tx1"/>
                </a:solidFill>
                <a:effectLst/>
                <a:latin typeface="+mn-lt"/>
                <a:ea typeface="+mn-ea"/>
                <a:cs typeface="+mn-cs"/>
              </a:rPr>
              <a:t>inte</a:t>
            </a:r>
            <a:r>
              <a:rPr lang="sv-SE" sz="1200" kern="1200" dirty="0">
                <a:solidFill>
                  <a:schemeClr val="tx1"/>
                </a:solidFill>
                <a:effectLst/>
                <a:latin typeface="+mn-lt"/>
                <a:ea typeface="+mn-ea"/>
                <a:cs typeface="+mn-cs"/>
              </a:rPr>
              <a:t> kan täckas in av Cirkulär ekonomi. När det t ex handlar om materialflöden, som ju Cirkulär ekonomi helt handlar om</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hur </a:t>
            </a:r>
            <a:r>
              <a:rPr lang="sv-SE" sz="1200" i="1" kern="1200" dirty="0">
                <a:solidFill>
                  <a:schemeClr val="tx1"/>
                </a:solidFill>
                <a:effectLst/>
                <a:latin typeface="+mn-lt"/>
                <a:ea typeface="+mn-ea"/>
                <a:cs typeface="+mn-cs"/>
              </a:rPr>
              <a:t>mycket</a:t>
            </a:r>
            <a:r>
              <a:rPr lang="sv-SE" sz="1200" kern="1200" dirty="0">
                <a:solidFill>
                  <a:schemeClr val="tx1"/>
                </a:solidFill>
                <a:effectLst/>
                <a:latin typeface="+mn-lt"/>
                <a:ea typeface="+mn-ea"/>
                <a:cs typeface="+mn-cs"/>
              </a:rPr>
              <a:t> måste återvinnas för att hålla sig inom hållbarhetsprincipernas ram? ABCD med dess ramvillkor visar förstås att detta är olika för olika flöden, t ex trä eller kvicksilver. I naturen finns ju normalt extremt små koncentrationer av kvicksilver, dvs. väldigt små läckage av metallen från samhället leder till att koncentrationerna går upp av den farliga metallen så att man bryter det första ramvillkoret för hållbarhet. Och att då ”återvinna så mycket som möjligt” eller ”tjäna så mycket som möjligt på återvinningen” räcker förstås inte. En annan fråga, vad bör </a:t>
            </a:r>
            <a:r>
              <a:rPr lang="sv-SE" sz="1200" i="1" kern="1200" dirty="0">
                <a:solidFill>
                  <a:schemeClr val="tx1"/>
                </a:solidFill>
                <a:effectLst/>
                <a:latin typeface="+mn-lt"/>
                <a:ea typeface="+mn-ea"/>
                <a:cs typeface="+mn-cs"/>
              </a:rPr>
              <a:t>inte</a:t>
            </a:r>
            <a:r>
              <a:rPr lang="sv-SE" sz="1200" kern="1200" dirty="0">
                <a:solidFill>
                  <a:schemeClr val="tx1"/>
                </a:solidFill>
                <a:effectLst/>
                <a:latin typeface="+mn-lt"/>
                <a:ea typeface="+mn-ea"/>
                <a:cs typeface="+mn-cs"/>
              </a:rPr>
              <a:t> återvinnas utan fasas ut, t ex sådana flamskyddsmedel i elektronik som är svårnedbrytbara i naturen och där extremt små läckage bryter mot det andra ramvillkoret för hållbarhet? Vad har inte </a:t>
            </a:r>
            <a:r>
              <a:rPr lang="sv-SE" sz="1200" i="1" kern="1200" dirty="0">
                <a:solidFill>
                  <a:schemeClr val="tx1"/>
                </a:solidFill>
                <a:effectLst/>
                <a:latin typeface="+mn-lt"/>
                <a:ea typeface="+mn-ea"/>
                <a:cs typeface="+mn-cs"/>
              </a:rPr>
              <a:t>alls</a:t>
            </a:r>
            <a:r>
              <a:rPr lang="sv-SE" sz="1200" kern="1200" dirty="0">
                <a:solidFill>
                  <a:schemeClr val="tx1"/>
                </a:solidFill>
                <a:effectLst/>
                <a:latin typeface="+mn-lt"/>
                <a:ea typeface="+mn-ea"/>
                <a:cs typeface="+mn-cs"/>
              </a:rPr>
              <a:t> med flöden att göra, destruktiva skördemetoder i fiske, skog och jordbruk under den tredje principen, där man </a:t>
            </a:r>
            <a:r>
              <a:rPr lang="sv-SE" sz="1200" i="1" kern="1200" dirty="0">
                <a:solidFill>
                  <a:schemeClr val="tx1"/>
                </a:solidFill>
                <a:effectLst/>
                <a:latin typeface="+mn-lt"/>
                <a:ea typeface="+mn-ea"/>
                <a:cs typeface="+mn-cs"/>
              </a:rPr>
              <a:t>fysiskt</a:t>
            </a:r>
            <a:r>
              <a:rPr lang="sv-SE" sz="1200" kern="1200" dirty="0">
                <a:solidFill>
                  <a:schemeClr val="tx1"/>
                </a:solidFill>
                <a:effectLst/>
                <a:latin typeface="+mn-lt"/>
                <a:ea typeface="+mn-ea"/>
                <a:cs typeface="+mn-cs"/>
              </a:rPr>
              <a:t> förstör själva </a:t>
            </a:r>
            <a:r>
              <a:rPr lang="sv-SE" sz="1200" kern="1200" dirty="0" err="1">
                <a:solidFill>
                  <a:schemeClr val="tx1"/>
                </a:solidFill>
                <a:effectLst/>
                <a:latin typeface="+mn-lt"/>
                <a:ea typeface="+mn-ea"/>
                <a:cs typeface="+mn-cs"/>
              </a:rPr>
              <a:t>resursunderlaget</a:t>
            </a:r>
            <a:r>
              <a:rPr lang="sv-SE" sz="1200" kern="1200" dirty="0">
                <a:solidFill>
                  <a:schemeClr val="tx1"/>
                </a:solidFill>
                <a:effectLst/>
                <a:latin typeface="+mn-lt"/>
                <a:ea typeface="+mn-ea"/>
                <a:cs typeface="+mn-cs"/>
              </a:rPr>
              <a:t> istället för att skörda ”räntan”, t ex via tunga maskiner som packar sönder eller sårar jordarna? Och hur får man in allmänmänskliga perspektiv från de fem sociala principerna i ”cirkulär ekonomi”? Cirkulär ekonomi är alltså, likt andra verktyg, utmärkt för det som konceptet är utvecklat för, men farligt ifall man tror att kapitalisering av kretslopp täcker in mer än en liten del av det som krävs för strategisk hållbar utveckling.  </a:t>
            </a:r>
          </a:p>
          <a:p>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505200" y="8399463"/>
            <a:ext cx="2971800" cy="457200"/>
          </a:xfrm>
        </p:spPr>
        <p:txBody>
          <a:bodyPr/>
          <a:lstStyle/>
          <a:p>
            <a:fld id="{2ECA0098-9382-4778-83B8-6EEF4A39B70E}" type="slidenum">
              <a:rPr lang="sv-SE" smtClean="0"/>
              <a:t>19</a:t>
            </a:fld>
            <a:endParaRPr lang="sv-SE" dirty="0"/>
          </a:p>
        </p:txBody>
      </p:sp>
    </p:spTree>
    <p:extLst>
      <p:ext uri="{BB962C8B-B14F-4D97-AF65-F5344CB8AC3E}">
        <p14:creationId xmlns:p14="http://schemas.microsoft.com/office/powerpoint/2010/main" val="206561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sv-SE" dirty="0"/>
              <a:t>Den</a:t>
            </a:r>
            <a:r>
              <a:rPr lang="sv-SE" baseline="0" dirty="0"/>
              <a:t> här bilden sammanfattar presentationen i en enda bild, Hållbarhetens ABC eller Operativsystem. Det handlar egentligen inte om att människor måste sätta sig för att plugga in artiklarna i samlingsvolymen, eller att försöka lära ut något nytt snårigt som skulle vara bättre än allt annat om hållbarhet. Innehållet i den här presentationen är istället, egentligen, självklart. För att kunna vara strategisk och systematisk, måste man </a:t>
            </a:r>
            <a:r>
              <a:rPr lang="sv-SE" i="1" baseline="0" dirty="0"/>
              <a:t>åtminstone</a:t>
            </a:r>
            <a:r>
              <a:rPr lang="sv-SE" baseline="0" dirty="0"/>
              <a:t> veta vart man vill (A). Man analyserar nuläget och möjligheterna i förhållande till vad man vill åstadkomma (B), och först </a:t>
            </a:r>
            <a:r>
              <a:rPr lang="sv-SE" i="1" baseline="0" dirty="0"/>
              <a:t>då</a:t>
            </a:r>
            <a:r>
              <a:rPr lang="sv-SE" baseline="0" dirty="0"/>
              <a:t> går det att vara strategisk och systematisk genom att ta fram adekvata idéer (C), och prioritera dem i strategiska steg-för-steg planer (D). Egentligen operativsystemet för all strategi, som t ex i SWOT analyser.</a:t>
            </a:r>
          </a:p>
          <a:p>
            <a:endParaRPr lang="sv-SE" baseline="0" dirty="0"/>
          </a:p>
          <a:p>
            <a:r>
              <a:rPr lang="sv-SE" baseline="0" dirty="0"/>
              <a:t>Det viktigaste är att plantera ut idén, eller </a:t>
            </a:r>
            <a:r>
              <a:rPr lang="sv-SE" i="1" baseline="0" dirty="0"/>
              <a:t>attityden,</a:t>
            </a:r>
            <a:r>
              <a:rPr lang="sv-SE" baseline="0" dirty="0"/>
              <a:t> som sådan. </a:t>
            </a:r>
            <a:r>
              <a:rPr lang="sv-SE" i="1" baseline="0" dirty="0"/>
              <a:t>”Tänk, det </a:t>
            </a:r>
            <a:r>
              <a:rPr lang="sv-SE" i="1" u="sng" baseline="0" dirty="0"/>
              <a:t>går</a:t>
            </a:r>
            <a:r>
              <a:rPr lang="sv-SE" i="1" baseline="0" dirty="0"/>
              <a:t> att definiera hållbarhet (ramvillkoren, se bilden) och att röra sig systematiskt mot attraktiva organisationer och samhällen som uppfyller definitionen, och därför kan vi också hålla ihop helheten och samarbeta systematiskt på vägen”. </a:t>
            </a:r>
            <a:r>
              <a:rPr lang="sv-SE" baseline="0" dirty="0"/>
              <a:t>Med den attityden kan vi </a:t>
            </a:r>
            <a:r>
              <a:rPr lang="sv-SE" i="1" baseline="0" dirty="0"/>
              <a:t>lära genom att göra</a:t>
            </a:r>
            <a:r>
              <a:rPr lang="sv-SE" baseline="0" dirty="0"/>
              <a:t>. </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Det är ett värdigt mål att bygga ett Skåne, Trafiksystem, Åland/Philips/Eindhoven/Sverige/EU/Yrkesförening… (etc.) som kan finnas i framtiden, </a:t>
            </a:r>
            <a:r>
              <a:rPr lang="sv-SE" i="1" baseline="0" dirty="0"/>
              <a:t>och hjälpa andra att nå dit</a:t>
            </a:r>
            <a:r>
              <a:rPr lang="sv-SE" baseline="0" dirty="0"/>
              <a:t>, för att de hållbara ramvillkoren för respektive organisation såväl som helheten blir uppfyllda. Och att våga lita på varandra för att komma dit. Och att förstå att åtgärder och investeringar måste fungera som tuvor att hoppa på så att varje tuva är en rimlig plattform för nästa tuva, både tekniskt, ekonomiskt och kulturellt. Att tänka och göra så tillsammans, är roligare, enklare, och mer lönsamt än alla andra alternativ. Men det ökar också värdet av alla verktyg och koncept som finns där ute, t ex FNs hållbarhetsmål, för att de kan </a:t>
            </a:r>
            <a:r>
              <a:rPr lang="sv-SE" i="1" baseline="0" dirty="0"/>
              <a:t>väljas</a:t>
            </a:r>
            <a:r>
              <a:rPr lang="sv-SE" baseline="0" dirty="0"/>
              <a:t> och </a:t>
            </a:r>
            <a:r>
              <a:rPr lang="sv-SE" i="1" baseline="0" dirty="0"/>
              <a:t>sättas i sammanhang </a:t>
            </a:r>
            <a:r>
              <a:rPr lang="sv-SE" i="0" baseline="0" dirty="0"/>
              <a:t>till strukturerad strategi enligt ABCD planen. </a:t>
            </a:r>
            <a:endParaRPr lang="sv-SE" baseline="0" dirty="0"/>
          </a:p>
          <a:p>
            <a:endParaRPr lang="sv-SE" baseline="0" dirty="0"/>
          </a:p>
          <a:p>
            <a:r>
              <a:rPr lang="sv-SE" baseline="0" dirty="0"/>
              <a:t>Resten av presentationen handlar bara om att sätta lite mer kött på benen. </a:t>
            </a:r>
            <a:endParaRPr lang="sv-SE" dirty="0"/>
          </a:p>
        </p:txBody>
      </p:sp>
      <p:sp>
        <p:nvSpPr>
          <p:cNvPr id="4" name="Slide Number Placeholder 3"/>
          <p:cNvSpPr>
            <a:spLocks noGrp="1"/>
          </p:cNvSpPr>
          <p:nvPr>
            <p:ph type="sldNum" sz="quarter" idx="10"/>
          </p:nvPr>
        </p:nvSpPr>
        <p:spPr>
          <a:xfrm>
            <a:off x="3505200" y="8323263"/>
            <a:ext cx="2971800" cy="457200"/>
          </a:xfrm>
        </p:spPr>
        <p:txBody>
          <a:bodyPr/>
          <a:lstStyle/>
          <a:p>
            <a:fld id="{2ECA0098-9382-4778-83B8-6EEF4A39B70E}" type="slidenum">
              <a:rPr lang="sv-SE" smtClean="0"/>
              <a:t>2</a:t>
            </a:fld>
            <a:endParaRPr lang="sv-SE" dirty="0"/>
          </a:p>
        </p:txBody>
      </p:sp>
    </p:spTree>
    <p:extLst>
      <p:ext uri="{BB962C8B-B14F-4D97-AF65-F5344CB8AC3E}">
        <p14:creationId xmlns:p14="http://schemas.microsoft.com/office/powerpoint/2010/main" val="146772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v-SE" sz="1200" kern="1200" dirty="0">
                <a:solidFill>
                  <a:schemeClr val="tx1"/>
                </a:solidFill>
                <a:effectLst/>
                <a:latin typeface="+mn-lt"/>
                <a:ea typeface="+mn-ea"/>
                <a:cs typeface="+mn-cs"/>
              </a:rPr>
              <a:t>Så här åskådliggör Professor Johan Rockström, som ledde arbetet med Planetgränserna, sambanden till ABCD och ramvillkoren för hållbarhet:</a:t>
            </a:r>
          </a:p>
          <a:p>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Dagens icke hållbara design av våra organisationer och samhällen skapar fler och fler och allt allvarligare skador på alla nivåer, som samlas och adderas till än storskaligare skador på planetnivå dvs. tratten. För några av hotbilderna har vi börjat beräkna gränser för hur mycket planeten tål där allvarligheten just </a:t>
            </a:r>
            <a:r>
              <a:rPr lang="sv-SE" sz="1200" i="1" kern="1200" dirty="0">
                <a:solidFill>
                  <a:schemeClr val="tx1"/>
                </a:solidFill>
                <a:effectLst/>
                <a:latin typeface="+mn-lt"/>
                <a:ea typeface="+mn-ea"/>
                <a:cs typeface="+mn-cs"/>
              </a:rPr>
              <a:t>nu</a:t>
            </a:r>
            <a:r>
              <a:rPr lang="sv-SE" sz="1200" kern="1200" dirty="0">
                <a:solidFill>
                  <a:schemeClr val="tx1"/>
                </a:solidFill>
                <a:effectLst/>
                <a:latin typeface="+mn-lt"/>
                <a:ea typeface="+mn-ea"/>
                <a:cs typeface="+mn-cs"/>
              </a:rPr>
              <a:t> av olika belastningsgränser ges gul respektive röd färg. </a:t>
            </a:r>
          </a:p>
          <a:p>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 Bilden upptill visar också ett antal frågetecken, vi kan inte beräkna var vissa av de kända belastningsgränserna ligger för t ex alla de kemikalier som ökar i koncentration i naturen och </a:t>
            </a:r>
            <a:r>
              <a:rPr lang="sv-SE" sz="1200" kern="1200" dirty="0" err="1">
                <a:solidFill>
                  <a:schemeClr val="tx1"/>
                </a:solidFill>
                <a:effectLst/>
                <a:latin typeface="+mn-lt"/>
                <a:ea typeface="+mn-ea"/>
                <a:cs typeface="+mn-cs"/>
              </a:rPr>
              <a:t>och</a:t>
            </a:r>
            <a:r>
              <a:rPr lang="sv-SE" sz="1200" kern="1200" dirty="0">
                <a:solidFill>
                  <a:schemeClr val="tx1"/>
                </a:solidFill>
                <a:effectLst/>
                <a:latin typeface="+mn-lt"/>
                <a:ea typeface="+mn-ea"/>
                <a:cs typeface="+mn-cs"/>
              </a:rPr>
              <a:t> bryter den andra principen. Men vi vet hur illa det redan </a:t>
            </a:r>
            <a:r>
              <a:rPr lang="sv-SE" sz="1200" i="1" kern="1200" dirty="0">
                <a:solidFill>
                  <a:schemeClr val="tx1"/>
                </a:solidFill>
                <a:effectLst/>
                <a:latin typeface="+mn-lt"/>
                <a:ea typeface="+mn-ea"/>
                <a:cs typeface="+mn-cs"/>
              </a:rPr>
              <a:t>hunnit gå </a:t>
            </a:r>
            <a:r>
              <a:rPr lang="sv-SE" sz="1200" kern="1200" dirty="0">
                <a:solidFill>
                  <a:schemeClr val="tx1"/>
                </a:solidFill>
                <a:effectLst/>
                <a:latin typeface="+mn-lt"/>
                <a:ea typeface="+mn-ea"/>
                <a:cs typeface="+mn-cs"/>
              </a:rPr>
              <a:t>innan vi fick förbud för flera av dem t ex freoner, PCB och DDT. Dessutom kan vi inte förutse alla </a:t>
            </a:r>
            <a:r>
              <a:rPr lang="sv-SE" sz="1200" i="1" kern="1200" dirty="0">
                <a:solidFill>
                  <a:schemeClr val="tx1"/>
                </a:solidFill>
                <a:effectLst/>
                <a:latin typeface="+mn-lt"/>
                <a:ea typeface="+mn-ea"/>
                <a:cs typeface="+mn-cs"/>
              </a:rPr>
              <a:t>nya</a:t>
            </a:r>
            <a:r>
              <a:rPr lang="sv-SE" sz="1200" kern="1200" dirty="0">
                <a:solidFill>
                  <a:schemeClr val="tx1"/>
                </a:solidFill>
                <a:effectLst/>
                <a:latin typeface="+mn-lt"/>
                <a:ea typeface="+mn-ea"/>
                <a:cs typeface="+mn-cs"/>
              </a:rPr>
              <a:t> typer av planetgränser som följer om samhällets grundläggande designfel inte åtgärdas vid roten till det onda dvs. ramvillkoren.</a:t>
            </a:r>
          </a:p>
          <a:p>
            <a:r>
              <a:rPr lang="sv-SE" sz="1200" b="1" kern="1200" dirty="0">
                <a:solidFill>
                  <a:schemeClr val="tx1"/>
                </a:solidFill>
                <a:effectLst/>
                <a:latin typeface="+mn-lt"/>
                <a:ea typeface="+mn-ea"/>
                <a:cs typeface="+mn-cs"/>
              </a:rPr>
              <a:t> * </a:t>
            </a:r>
            <a:r>
              <a:rPr lang="sv-SE" sz="1200" kern="1200" dirty="0">
                <a:solidFill>
                  <a:schemeClr val="tx1"/>
                </a:solidFill>
                <a:effectLst/>
                <a:latin typeface="+mn-lt"/>
                <a:ea typeface="+mn-ea"/>
                <a:cs typeface="+mn-cs"/>
              </a:rPr>
              <a:t>Det finns ingen möjlighet att </a:t>
            </a:r>
            <a:r>
              <a:rPr lang="sv-SE" sz="1200" i="1" kern="1200" dirty="0">
                <a:solidFill>
                  <a:schemeClr val="tx1"/>
                </a:solidFill>
                <a:effectLst/>
                <a:latin typeface="+mn-lt"/>
                <a:ea typeface="+mn-ea"/>
                <a:cs typeface="+mn-cs"/>
              </a:rPr>
              <a:t>strategiskt</a:t>
            </a:r>
            <a:r>
              <a:rPr lang="sv-SE" sz="1200" kern="1200" dirty="0">
                <a:solidFill>
                  <a:schemeClr val="tx1"/>
                </a:solidFill>
                <a:effectLst/>
                <a:latin typeface="+mn-lt"/>
                <a:ea typeface="+mn-ea"/>
                <a:cs typeface="+mn-cs"/>
              </a:rPr>
              <a:t> använda bilden av alla planetära gränser genom att försöka ”backa” undan från alla nya detaljproblem allteftersom de uppträder på planetnivå och styra ledarskap mot tillväxt och välfärd och effektivitet den vägen. </a:t>
            </a:r>
          </a:p>
          <a:p>
            <a:r>
              <a:rPr lang="sv-SE" sz="1200" b="1"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Vi måste istället fråga oss vilka ramvillkor det är som organisationerna på jorden hjälps åt att bryta, och som ger den komplicerade och allt komplexare och allvarligare bilden. Och så styra det vi ser nertill i bild, investeringar, innovationer, ledarskap, effektivitet, samarbete vad vi mäter mot tillväxt och välfärd osv., så att var och en gradvis uppfyller de gemensamma ramvillkoren dvs inte längre är del av vare sig kända planetgränser och problem, eller nya okända. Och att förstå mer på djupet vad vi har att vinna på det, alltså även för alldeles egen del i tratten.</a:t>
            </a:r>
          </a:p>
          <a:p>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Frågetecknet i bilden ställer frågan, vilka är då ramvillkoren som vi bryter men måste lära oss styra mot? </a:t>
            </a:r>
          </a:p>
          <a:p>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Ja, i rutan till vänster ser vi dom igen. Kör vi ABCD mot ramvillkoren, ja då kan man </a:t>
            </a:r>
            <a:r>
              <a:rPr lang="sv-SE" sz="1200" kern="1200" dirty="0" err="1">
                <a:solidFill>
                  <a:schemeClr val="tx1"/>
                </a:solidFill>
                <a:effectLst/>
                <a:latin typeface="+mn-lt"/>
                <a:ea typeface="+mn-ea"/>
                <a:cs typeface="+mn-cs"/>
              </a:rPr>
              <a:t>korsläsa</a:t>
            </a:r>
            <a:r>
              <a:rPr lang="sv-SE" sz="1200" kern="1200" dirty="0">
                <a:solidFill>
                  <a:schemeClr val="tx1"/>
                </a:solidFill>
                <a:effectLst/>
                <a:latin typeface="+mn-lt"/>
                <a:ea typeface="+mn-ea"/>
                <a:cs typeface="+mn-cs"/>
              </a:rPr>
              <a:t> resultatet av den egna situationen och planen mot planetgränsernas färg för att göra </a:t>
            </a:r>
            <a:r>
              <a:rPr lang="sv-SE" sz="1200" i="1" kern="1200" dirty="0">
                <a:solidFill>
                  <a:schemeClr val="tx1"/>
                </a:solidFill>
                <a:effectLst/>
                <a:latin typeface="+mn-lt"/>
                <a:ea typeface="+mn-ea"/>
                <a:cs typeface="+mn-cs"/>
              </a:rPr>
              <a:t>prioriteringar</a:t>
            </a:r>
            <a:r>
              <a:rPr lang="sv-SE" sz="1200" kern="1200" dirty="0">
                <a:solidFill>
                  <a:schemeClr val="tx1"/>
                </a:solidFill>
                <a:effectLst/>
                <a:latin typeface="+mn-lt"/>
                <a:ea typeface="+mn-ea"/>
                <a:cs typeface="+mn-cs"/>
              </a:rPr>
              <a:t>. Om man på sin B lista upptäcker att man bidrar till de röda Planetgränserna, så ger det förstås dessa utmaningar relativt hög tyngd när man prioriterar åtgärder i D-steget.</a:t>
            </a:r>
          </a:p>
          <a:p>
            <a:pPr marL="228600" indent="-228600">
              <a:buAutoNum type="arabicPeriod"/>
            </a:pPr>
            <a:endParaRPr lang="sv-SE" dirty="0"/>
          </a:p>
        </p:txBody>
      </p:sp>
      <p:sp>
        <p:nvSpPr>
          <p:cNvPr id="4" name="Slide Number Placeholder 3"/>
          <p:cNvSpPr>
            <a:spLocks noGrp="1"/>
          </p:cNvSpPr>
          <p:nvPr>
            <p:ph type="sldNum" sz="quarter" idx="10"/>
          </p:nvPr>
        </p:nvSpPr>
        <p:spPr>
          <a:xfrm>
            <a:off x="3505200" y="8375650"/>
            <a:ext cx="2971800" cy="457200"/>
          </a:xfrm>
        </p:spPr>
        <p:txBody>
          <a:bodyPr/>
          <a:lstStyle/>
          <a:p>
            <a:fld id="{2ECA0098-9382-4778-83B8-6EEF4A39B70E}" type="slidenum">
              <a:rPr lang="sv-SE" smtClean="0"/>
              <a:t>20</a:t>
            </a:fld>
            <a:endParaRPr lang="sv-SE" dirty="0"/>
          </a:p>
        </p:txBody>
      </p:sp>
    </p:spTree>
    <p:extLst>
      <p:ext uri="{BB962C8B-B14F-4D97-AF65-F5344CB8AC3E}">
        <p14:creationId xmlns:p14="http://schemas.microsoft.com/office/powerpoint/2010/main" val="2245878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sv-SE" sz="1200" kern="1200" dirty="0">
                <a:solidFill>
                  <a:schemeClr val="tx1"/>
                </a:solidFill>
                <a:effectLst/>
                <a:latin typeface="+mn-lt"/>
                <a:ea typeface="+mn-ea"/>
                <a:cs typeface="+mn-cs"/>
              </a:rPr>
              <a:t>Sedan man förstått ramvillkoren och ABCD metodiken </a:t>
            </a:r>
            <a:r>
              <a:rPr lang="sv-SE" sz="1200" i="1" kern="1200" dirty="0">
                <a:solidFill>
                  <a:schemeClr val="tx1"/>
                </a:solidFill>
                <a:effectLst/>
                <a:latin typeface="+mn-lt"/>
                <a:ea typeface="+mn-ea"/>
                <a:cs typeface="+mn-cs"/>
              </a:rPr>
              <a:t>tillsammans</a:t>
            </a:r>
            <a:r>
              <a:rPr lang="sv-SE" sz="1200" kern="1200" dirty="0">
                <a:solidFill>
                  <a:schemeClr val="tx1"/>
                </a:solidFill>
                <a:effectLst/>
                <a:latin typeface="+mn-lt"/>
                <a:ea typeface="+mn-ea"/>
                <a:cs typeface="+mn-cs"/>
              </a:rPr>
              <a:t>, kan man samarbeta över gränser av värdekedjor, intressent-nätverk, regioner, länder …</a:t>
            </a:r>
          </a:p>
          <a:p>
            <a:r>
              <a:rPr lang="sv-SE" sz="1200" kern="1200" dirty="0">
                <a:solidFill>
                  <a:schemeClr val="tx1"/>
                </a:solidFill>
                <a:effectLst/>
                <a:latin typeface="+mn-lt"/>
                <a:ea typeface="+mn-ea"/>
                <a:cs typeface="+mn-cs"/>
              </a:rPr>
              <a:t>Var och en gör sina respektive ABCD analyser, jämför sedan sina anteckningar sinsemellan, och kan då se synergimöjligheterna av att systematiskt gå i armkrok mot den robusta gemensamma definitionen av hållbarhet. Det är regel, när man jobbar på det sättet, att olika sektorer och organisationer i värdekedjor upptäcker massor av </a:t>
            </a:r>
            <a:r>
              <a:rPr lang="sv-SE" sz="1200" i="1" kern="1200" dirty="0">
                <a:solidFill>
                  <a:schemeClr val="tx1"/>
                </a:solidFill>
                <a:effectLst/>
                <a:latin typeface="+mn-lt"/>
                <a:ea typeface="+mn-ea"/>
                <a:cs typeface="+mn-cs"/>
              </a:rPr>
              <a:t>gemensamma</a:t>
            </a:r>
            <a:r>
              <a:rPr lang="sv-SE" sz="1200" kern="1200" dirty="0">
                <a:solidFill>
                  <a:schemeClr val="tx1"/>
                </a:solidFill>
                <a:effectLst/>
                <a:latin typeface="+mn-lt"/>
                <a:ea typeface="+mn-ea"/>
                <a:cs typeface="+mn-cs"/>
              </a:rPr>
              <a:t> utmaningar under B, liksom tänkbara lösningar under C. Men idag suboptimerar organisationer ofta sin egen verksamhet, med hänvisning till att andra suboptimerar sin. ”Det här kan inte vi göra, för de andra gör ju inte sin grej”.</a:t>
            </a:r>
          </a:p>
          <a:p>
            <a:r>
              <a:rPr lang="sv-SE" sz="1200" kern="1200" dirty="0">
                <a:solidFill>
                  <a:schemeClr val="tx1"/>
                </a:solidFill>
                <a:effectLst/>
                <a:latin typeface="+mn-lt"/>
                <a:ea typeface="+mn-ea"/>
                <a:cs typeface="+mn-cs"/>
              </a:rPr>
              <a:t>Men samarbetar man kring samma ABCD struktur kan man upptäcka synergieffekter tvärs över sektorsgränser och värdekedjor. Gränserna kan också vidgas att omfatta även finansinstitut och politiker, t ex skapas idag skattelättnader för fina lösningar, och då kallar vi det för ”produkttjänstesystem”. Var och en gör sin del således, precis som när medicinska experter från olika områden samarbetar för att nå ramvillkoren för bot av cancer.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Hur skulle framgångsrik samverkan mot hållbarhet annars kunna gå till, ifall var och en bara har sina </a:t>
            </a:r>
            <a:r>
              <a:rPr lang="sv-SE" sz="1200" i="1" kern="1200" dirty="0">
                <a:solidFill>
                  <a:schemeClr val="tx1"/>
                </a:solidFill>
                <a:effectLst/>
                <a:latin typeface="+mn-lt"/>
                <a:ea typeface="+mn-ea"/>
                <a:cs typeface="+mn-cs"/>
              </a:rPr>
              <a:t>berättelser</a:t>
            </a:r>
            <a:r>
              <a:rPr lang="sv-SE" sz="1200" kern="1200" dirty="0">
                <a:solidFill>
                  <a:schemeClr val="tx1"/>
                </a:solidFill>
                <a:effectLst/>
                <a:latin typeface="+mn-lt"/>
                <a:ea typeface="+mn-ea"/>
                <a:cs typeface="+mn-cs"/>
              </a:rPr>
              <a:t> om hållbarhet i huvudet, och sina favoritverktyg, men utan </a:t>
            </a:r>
            <a:r>
              <a:rPr lang="sv-SE" sz="1200" i="1" kern="1200" dirty="0">
                <a:solidFill>
                  <a:schemeClr val="tx1"/>
                </a:solidFill>
                <a:effectLst/>
                <a:latin typeface="+mn-lt"/>
                <a:ea typeface="+mn-ea"/>
                <a:cs typeface="+mn-cs"/>
              </a:rPr>
              <a:t>ramvillkor</a:t>
            </a:r>
            <a:r>
              <a:rPr lang="sv-SE" sz="1200" kern="1200" dirty="0">
                <a:solidFill>
                  <a:schemeClr val="tx1"/>
                </a:solidFill>
                <a:effectLst/>
                <a:latin typeface="+mn-lt"/>
                <a:ea typeface="+mn-ea"/>
                <a:cs typeface="+mn-cs"/>
              </a:rPr>
              <a:t> dvs inga begrepp om hur berättelserna förhåller sig till helheten och varandra? Hur skulle cancerbehandling, schack, fotboll te sig, ifall människor hade olika uppfattning om hur man definierar ramvillkoren för framgång eller att vinna?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 fotnot i sammanhanget: att välja ut några enstaka detaljer t ex ”kostnader” och ”CO2 utsläpp”, och följa dem från vaggan till graven i en värdekedja som på bilden, kallas för ”livscykelanalys”. Men i figuren utreds varje nivå i sin HELHET via ABCD, och respektive aktörer DRAS IN i dialog och samskapande mot HELHETSSTRUKTUREN. </a:t>
            </a:r>
            <a:r>
              <a:rPr lang="sv-SE" sz="1200" kern="1200">
                <a:solidFill>
                  <a:schemeClr val="tx1"/>
                </a:solidFill>
                <a:effectLst/>
                <a:latin typeface="+mn-lt"/>
                <a:ea typeface="+mn-ea"/>
                <a:cs typeface="+mn-cs"/>
              </a:rPr>
              <a:t>Då utvecklas </a:t>
            </a:r>
            <a:r>
              <a:rPr lang="sv-SE" sz="1200" kern="1200" dirty="0">
                <a:solidFill>
                  <a:schemeClr val="tx1"/>
                </a:solidFill>
                <a:effectLst/>
                <a:latin typeface="+mn-lt"/>
                <a:ea typeface="+mn-ea"/>
                <a:cs typeface="+mn-cs"/>
              </a:rPr>
              <a:t>det begränsade livscykelperspektivet i tid och rum till att bli samarbetsverkstad mot hela hållbarhetsutmaningen.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En annan fotnot: ABCD visar en mental modell för att tänka och agera systematiskt, och den bör återkommande användas i analyser och stormöten som t ex handlar om planering och budgetering. Men den passar minst lika bra för enskilda att ha i huvudet vid samtal i hissar, bilköer, fikarum. Dvs. alla de där tankeutbytena </a:t>
            </a:r>
            <a:r>
              <a:rPr lang="sv-SE" sz="1200" i="1" kern="1200" dirty="0">
                <a:solidFill>
                  <a:schemeClr val="tx1"/>
                </a:solidFill>
                <a:effectLst/>
                <a:latin typeface="+mn-lt"/>
                <a:ea typeface="+mn-ea"/>
                <a:cs typeface="+mn-cs"/>
              </a:rPr>
              <a:t>emellan</a:t>
            </a:r>
            <a:r>
              <a:rPr lang="sv-SE" sz="1200" kern="1200" dirty="0">
                <a:solidFill>
                  <a:schemeClr val="tx1"/>
                </a:solidFill>
                <a:effectLst/>
                <a:latin typeface="+mn-lt"/>
                <a:ea typeface="+mn-ea"/>
                <a:cs typeface="+mn-cs"/>
              </a:rPr>
              <a:t> möten som förbereder de formella besluten. </a:t>
            </a:r>
          </a:p>
          <a:p>
            <a:r>
              <a:rPr lang="sv-SE" sz="1200" kern="1200" dirty="0">
                <a:solidFill>
                  <a:schemeClr val="tx1"/>
                </a:solidFill>
                <a:effectLst/>
                <a:latin typeface="+mn-lt"/>
                <a:ea typeface="+mn-ea"/>
                <a:cs typeface="+mn-cs"/>
              </a:rPr>
              <a:t> </a:t>
            </a:r>
          </a:p>
          <a:p>
            <a:endParaRPr lang="sv-SE" dirty="0"/>
          </a:p>
        </p:txBody>
      </p:sp>
      <p:sp>
        <p:nvSpPr>
          <p:cNvPr id="4" name="Slide Number Placeholder 3"/>
          <p:cNvSpPr>
            <a:spLocks noGrp="1"/>
          </p:cNvSpPr>
          <p:nvPr>
            <p:ph type="sldNum" sz="quarter" idx="10"/>
          </p:nvPr>
        </p:nvSpPr>
        <p:spPr/>
        <p:txBody>
          <a:bodyPr/>
          <a:lstStyle/>
          <a:p>
            <a:fld id="{2ECA0098-9382-4778-83B8-6EEF4A39B70E}" type="slidenum">
              <a:rPr lang="sv-SE" smtClean="0"/>
              <a:t>21</a:t>
            </a:fld>
            <a:endParaRPr lang="sv-SE"/>
          </a:p>
        </p:txBody>
      </p:sp>
    </p:spTree>
    <p:extLst>
      <p:ext uri="{BB962C8B-B14F-4D97-AF65-F5344CB8AC3E}">
        <p14:creationId xmlns:p14="http://schemas.microsoft.com/office/powerpoint/2010/main" val="3032751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sv-SE" sz="1200" kern="1200" dirty="0">
                <a:solidFill>
                  <a:schemeClr val="tx1"/>
                </a:solidFill>
                <a:effectLst/>
                <a:latin typeface="+mn-lt"/>
                <a:ea typeface="+mn-ea"/>
                <a:cs typeface="+mn-cs"/>
              </a:rPr>
              <a:t>Bilden visar viktiga slutsatser om framtiden. Befolkningsmängden kanske planar ut kring 10 miljarder människor på jorden om vi tar hand om varandra och hjälper alla att nå det välstånd där 1-2 barn per familj är vanligast. Eller 12 miljarder om vi </a:t>
            </a:r>
            <a:r>
              <a:rPr lang="sv-SE" sz="1200" i="1" kern="1200" dirty="0">
                <a:solidFill>
                  <a:schemeClr val="tx1"/>
                </a:solidFill>
                <a:effectLst/>
                <a:latin typeface="+mn-lt"/>
                <a:ea typeface="+mn-ea"/>
                <a:cs typeface="+mn-cs"/>
              </a:rPr>
              <a:t>inte</a:t>
            </a:r>
            <a:r>
              <a:rPr lang="sv-SE" sz="1200" kern="1200" dirty="0">
                <a:solidFill>
                  <a:schemeClr val="tx1"/>
                </a:solidFill>
                <a:effectLst/>
                <a:latin typeface="+mn-lt"/>
                <a:ea typeface="+mn-ea"/>
                <a:cs typeface="+mn-cs"/>
              </a:rPr>
              <a:t> tar hand om varandra så att fattiga måste sätta många barn till världen för att någon skall ta hand om mor och far på ålderns höst. Och alla skall få tillräckligt med mat utan att skogar och jordar förstörs. Matproduktionen måste då utvecklas så att </a:t>
            </a:r>
            <a:r>
              <a:rPr lang="sv-SE" sz="1200" i="1" kern="1200" dirty="0">
                <a:solidFill>
                  <a:schemeClr val="tx1"/>
                </a:solidFill>
                <a:effectLst/>
                <a:latin typeface="+mn-lt"/>
                <a:ea typeface="+mn-ea"/>
                <a:cs typeface="+mn-cs"/>
              </a:rPr>
              <a:t>naturliga</a:t>
            </a:r>
            <a:r>
              <a:rPr lang="sv-SE" sz="1200" kern="1200" dirty="0">
                <a:solidFill>
                  <a:schemeClr val="tx1"/>
                </a:solidFill>
                <a:effectLst/>
                <a:latin typeface="+mn-lt"/>
                <a:ea typeface="+mn-ea"/>
                <a:cs typeface="+mn-cs"/>
              </a:rPr>
              <a:t> funktioner sköter det som vi idag använder den stora icke-hållbara fossilenergin till. Idag använder vi olja för att producera och lägga ut gödsel i stora mängder, med jättestora traktorer som packar sönder jordarna, på jättestora monokulturer av bara en gröda, vilka i sin tur fungerar som landningsbanor för skadedjur och ohyra, vilket i sin tur kräver än mer stödinsatser i form av bekämpningsmedel. Mikroorganismerna i sådana jordar dödas, och jordarna vittrar gradvis sönder, varefter man får laga och lappa med än mer icke-hållbara tekniker, eller bryta ny åkermark från skogen i en ond cirkel. I ett hållbart jordbruk finns närheten till skogen som fungerar som klimatskydd och vatten/näringsbalans till åkern, där det finns naturliga fiender till skadedjuren som fåglar, och där betande boskap kan hämta näringsämnen som lämnas på gården och jordarna i form av stallgödsel. Jordarna lever, mikroorganismer kan binda luftens kväve till naturligt gödsel, och läckagen av näringsämnen till omgivningen, som vid t ex övergödning av Östersjön, blir tillräckligt små för att uppfylla hållbarhetsprinciperna. </a:t>
            </a:r>
          </a:p>
          <a:p>
            <a:r>
              <a:rPr lang="sv-SE" sz="1200" kern="1200" dirty="0">
                <a:solidFill>
                  <a:schemeClr val="tx1"/>
                </a:solidFill>
                <a:effectLst/>
                <a:latin typeface="+mn-lt"/>
                <a:ea typeface="+mn-ea"/>
                <a:cs typeface="+mn-cs"/>
              </a:rPr>
              <a:t>Metallerna återvinns till nära 100% så att vi inte förgiftar jordarna och så att framtida generationer kan ha glädje av metallerna. Stödenergin till samhället kommer från flöden, inte från biobränslen i någon större utsträckning, det är extremt ineffektivt och växterna behövs ju för naturens kretslopp, och för att ge mat och mediciner och andra nyttigheter. Att elda upp dem är ingen bra idé i framtiden, även om t ex biobränslen kan vara en bra </a:t>
            </a:r>
            <a:r>
              <a:rPr lang="sv-SE" sz="1200" i="1" kern="1200" dirty="0">
                <a:solidFill>
                  <a:schemeClr val="tx1"/>
                </a:solidFill>
                <a:effectLst/>
                <a:latin typeface="+mn-lt"/>
                <a:ea typeface="+mn-ea"/>
                <a:cs typeface="+mn-cs"/>
              </a:rPr>
              <a:t>övergångslösning</a:t>
            </a:r>
            <a:r>
              <a:rPr lang="sv-SE" sz="1200" kern="1200" dirty="0">
                <a:solidFill>
                  <a:schemeClr val="tx1"/>
                </a:solidFill>
                <a:effectLst/>
                <a:latin typeface="+mn-lt"/>
                <a:ea typeface="+mn-ea"/>
                <a:cs typeface="+mn-cs"/>
              </a:rPr>
              <a:t> på väg till elektrifierad trafik. Exempel är de hybridbilar som bäddade för dagens rena elbilar. </a:t>
            </a:r>
          </a:p>
          <a:p>
            <a:r>
              <a:rPr lang="sv-SE" sz="1200" kern="1200" dirty="0">
                <a:solidFill>
                  <a:schemeClr val="tx1"/>
                </a:solidFill>
                <a:effectLst/>
                <a:latin typeface="+mn-lt"/>
                <a:ea typeface="+mn-ea"/>
                <a:cs typeface="+mn-cs"/>
              </a:rPr>
              <a:t>Slutligen, och återigen till de stora sociala möjligheterna. Vi bör sluta betrakta fattiga som ett huvudproblem, eller ”ändring av ekonomin” som ett annat.  Vi behöver istället en ändrad inställning till människor och natur så att delar av ekonomin </a:t>
            </a:r>
            <a:r>
              <a:rPr lang="sv-SE" sz="1200" i="1" kern="1200" dirty="0">
                <a:solidFill>
                  <a:schemeClr val="tx1"/>
                </a:solidFill>
                <a:effectLst/>
                <a:latin typeface="+mn-lt"/>
                <a:ea typeface="+mn-ea"/>
                <a:cs typeface="+mn-cs"/>
              </a:rPr>
              <a:t>BLIR</a:t>
            </a:r>
            <a:r>
              <a:rPr lang="sv-SE" sz="1200" kern="1200" dirty="0">
                <a:solidFill>
                  <a:schemeClr val="tx1"/>
                </a:solidFill>
                <a:effectLst/>
                <a:latin typeface="+mn-lt"/>
                <a:ea typeface="+mn-ea"/>
                <a:cs typeface="+mn-cs"/>
              </a:rPr>
              <a:t> ändrad för att passa som metodik för att komma till det tydliga målet. Hästen framför vagnen, fattiga dras in i samskapandet. Ingen rik på jorden kommer behålla livskvalitet, eller i slutändan livhanken, så länge vi systematiskt underminerar tilliten genom ojämlika förhållanden. Den största resursen av alla är rättvist behandlade människor! </a:t>
            </a:r>
          </a:p>
          <a:p>
            <a:r>
              <a:rPr lang="sv-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a:xfrm>
            <a:off x="3505200" y="8404225"/>
            <a:ext cx="2971800" cy="457200"/>
          </a:xfrm>
        </p:spPr>
        <p:txBody>
          <a:bodyPr/>
          <a:lstStyle/>
          <a:p>
            <a:fld id="{2ECA0098-9382-4778-83B8-6EEF4A39B70E}" type="slidenum">
              <a:rPr lang="sv-SE" smtClean="0"/>
              <a:t>22</a:t>
            </a:fld>
            <a:endParaRPr lang="sv-SE" dirty="0"/>
          </a:p>
        </p:txBody>
      </p:sp>
    </p:spTree>
    <p:extLst>
      <p:ext uri="{BB962C8B-B14F-4D97-AF65-F5344CB8AC3E}">
        <p14:creationId xmlns:p14="http://schemas.microsoft.com/office/powerpoint/2010/main" val="2147692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sv-SE" sz="1200" kern="1200" dirty="0">
                <a:solidFill>
                  <a:schemeClr val="tx1"/>
                </a:solidFill>
                <a:effectLst/>
                <a:latin typeface="+mn-lt"/>
                <a:ea typeface="+mn-ea"/>
                <a:cs typeface="+mn-cs"/>
              </a:rPr>
              <a:t> Sådana här samhällsmodeller inom hållbarhetsprincipernas ram byggs redan upp i allt större omfattning. </a:t>
            </a:r>
          </a:p>
          <a:p>
            <a:r>
              <a:rPr lang="sv-SE" sz="1200" kern="1200" dirty="0">
                <a:solidFill>
                  <a:schemeClr val="tx1"/>
                </a:solidFill>
                <a:effectLst/>
                <a:latin typeface="+mn-lt"/>
                <a:ea typeface="+mn-ea"/>
                <a:cs typeface="+mn-cs"/>
              </a:rPr>
              <a:t>Eindhoven är ett exempel. Philips, som hade sitt huvudkontor där när staden började lära sig ABCD tänkandet, använde metodiken när de slog ihop hållbarhets- och innovationsteamen till en gemensam satsning för framtiden. De önskade samverkan med staden, som också använde ABCD tänkandet i sin </a:t>
            </a:r>
            <a:r>
              <a:rPr lang="sv-SE" sz="1200" kern="1200" dirty="0" err="1">
                <a:solidFill>
                  <a:schemeClr val="tx1"/>
                </a:solidFill>
                <a:effectLst/>
                <a:latin typeface="+mn-lt"/>
                <a:ea typeface="+mn-ea"/>
                <a:cs typeface="+mn-cs"/>
              </a:rPr>
              <a:t>kommunplanering</a:t>
            </a:r>
            <a:r>
              <a:rPr lang="sv-SE" sz="1200" kern="1200" dirty="0">
                <a:solidFill>
                  <a:schemeClr val="tx1"/>
                </a:solidFill>
                <a:effectLst/>
                <a:latin typeface="+mn-lt"/>
                <a:ea typeface="+mn-ea"/>
                <a:cs typeface="+mn-cs"/>
              </a:rPr>
              <a:t>. Bilden från Eindhovens hemsida visar hur tvärsektoriellt samarbete åskådliggörs med en bro mellan nutid och en vision som i sin helhet uppfyller ramvillkoren för hållbarhet. Energin, som är hållbar tillsammans med andra sektorer, kommer från olika flöden som vågor, vindkraft, sol – och är kopplad till staden genom smarta nät som styr tillgång och efterfrågan, och där en digital delningsekonomi automatiskt drar av den el från elräkningen som t ex ett hus levererar från takets solceller. Hela trafiken är elektrifierad. Ingen el från biobränslen. </a:t>
            </a:r>
          </a:p>
          <a:p>
            <a:r>
              <a:rPr lang="sv-SE" sz="1200" kern="1200" dirty="0">
                <a:solidFill>
                  <a:schemeClr val="tx1"/>
                </a:solidFill>
                <a:effectLst/>
                <a:latin typeface="+mn-lt"/>
                <a:ea typeface="+mn-ea"/>
                <a:cs typeface="+mn-cs"/>
              </a:rPr>
              <a:t>Stadsplaneringen är yt-effektiv – så kallad ”decentraliserad koncentration”: För att skydda de hållbart skötta grönytorna, bor människorna relativt tätt i städer och förstäder, modern trafik och logistik ordnar så att man kan gå, cykla eller åka attraktivt kommunalt för att köpa sina varor. Människor i förstäder kan åka snabbgående järnväg för att komma till storstäderna vilket kräver mindre än någon hundradel av ytan som krävs ifall var och en sitter i sin egen bil. Materialåtervinningen närmar sig 100% genom bl. a nya affärsmodeller med leasing. Allt uppfyller hållbarhetsprinciperna </a:t>
            </a:r>
            <a:r>
              <a:rPr lang="sv-SE" sz="1200" i="1" kern="1200" dirty="0">
                <a:solidFill>
                  <a:schemeClr val="tx1"/>
                </a:solidFill>
                <a:effectLst/>
                <a:latin typeface="+mn-lt"/>
                <a:ea typeface="+mn-ea"/>
                <a:cs typeface="+mn-cs"/>
              </a:rPr>
              <a:t>tillsammans</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Framtidsbilden materialiseras nu genom stegvis utveckling på vägen dit, t ex har man byggt ett konferenscenter med ramvillkoren för hållbarhet, där tvärsektoriell samverkan pågår. Man sätter </a:t>
            </a:r>
            <a:r>
              <a:rPr lang="sv-SE" sz="1200" kern="1200" dirty="0" err="1">
                <a:solidFill>
                  <a:schemeClr val="tx1"/>
                </a:solidFill>
                <a:effectLst/>
                <a:latin typeface="+mn-lt"/>
                <a:ea typeface="+mn-ea"/>
                <a:cs typeface="+mn-cs"/>
              </a:rPr>
              <a:t>laddstolpar</a:t>
            </a:r>
            <a:r>
              <a:rPr lang="sv-SE" sz="1200" kern="1200" dirty="0">
                <a:solidFill>
                  <a:schemeClr val="tx1"/>
                </a:solidFill>
                <a:effectLst/>
                <a:latin typeface="+mn-lt"/>
                <a:ea typeface="+mn-ea"/>
                <a:cs typeface="+mn-cs"/>
              </a:rPr>
              <a:t> för trafik där belysningsnätet ändå är framdraget, man lägger fler och fler solceller på taken, och smarta nät med delningsekonomi börjar utvecklas.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Ramvillkoren och  ABCD-tänkandet används i samarbete mellan alla bostadsbolagen i Eindhoven för att de 100.000 husen i staden ska förvaltas och drivas socialt och ekologiskt hållbart. De utmanas att påskynda utvecklingen av hållbar uppvärmning och el och att låta all byggnation och alla material också skötas inom ramvillkoren. I Green Deal Care jobbar staden och ett antal stora vårdinstitutioner, som sjukhuset, tillsammans för att skapa samverkan för hållbara vårdinstitutioner. Staden samarbetar även med näringslivet för att stimulera utvecklingen av hållbart samarbete där i s.k. hållbara affärsparker.</a:t>
            </a:r>
          </a:p>
          <a:p>
            <a:r>
              <a:rPr lang="sv-SE" sz="1200" kern="1200" dirty="0">
                <a:solidFill>
                  <a:schemeClr val="tx1"/>
                </a:solidFill>
                <a:effectLst/>
                <a:latin typeface="+mn-lt"/>
                <a:ea typeface="+mn-ea"/>
                <a:cs typeface="+mn-cs"/>
              </a:rPr>
              <a:t>Men det som är mest spännande med allt detta är att ledarskapet från såväl offentlig som privat sektor börjat förstå hur det är möjligt att koppla hållbart målbildsarbete med planering, verkstad, utvärderingar och styrning i tvärsektoriell samverkan.  </a:t>
            </a:r>
          </a:p>
          <a:p>
            <a:endParaRPr lang="sv-SE" baseline="0" dirty="0"/>
          </a:p>
        </p:txBody>
      </p:sp>
      <p:sp>
        <p:nvSpPr>
          <p:cNvPr id="4" name="Slide Number Placeholder 3"/>
          <p:cNvSpPr>
            <a:spLocks noGrp="1"/>
          </p:cNvSpPr>
          <p:nvPr>
            <p:ph type="sldNum" sz="quarter" idx="10"/>
          </p:nvPr>
        </p:nvSpPr>
        <p:spPr/>
        <p:txBody>
          <a:bodyPr/>
          <a:lstStyle/>
          <a:p>
            <a:fld id="{2ECA0098-9382-4778-83B8-6EEF4A39B70E}" type="slidenum">
              <a:rPr lang="sv-SE" smtClean="0"/>
              <a:t>23</a:t>
            </a:fld>
            <a:endParaRPr lang="sv-SE"/>
          </a:p>
        </p:txBody>
      </p:sp>
    </p:spTree>
    <p:extLst>
      <p:ext uri="{BB962C8B-B14F-4D97-AF65-F5344CB8AC3E}">
        <p14:creationId xmlns:p14="http://schemas.microsoft.com/office/powerpoint/2010/main" val="27224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sv-SE" dirty="0"/>
              <a:t>Den</a:t>
            </a:r>
            <a:r>
              <a:rPr lang="sv-SE" baseline="0" dirty="0"/>
              <a:t> här bilden sammanfattar således presentationen i en enda bild, bild 2 som vi redan visat. Det är Hållbarhetens ABC, eller ”Hållbarhet 3.0”. Det handlar egentligen inte om att människor måste sätta sig för att plugga, eller att försöka lära ut något nytt snårigt som skulle vara bättre än allt annat om hållbarhet. Innehållet i den här presentationen är istället, egentligen, självklart. Det presenterar den ledande metodiken för att skapa strategisk överblick, ett måste för att få ihop allt till begriplighet. För att kunna vara strategisk och systematisk, måste man </a:t>
            </a:r>
            <a:r>
              <a:rPr lang="sv-SE" i="1" baseline="0" dirty="0"/>
              <a:t>åtminstone</a:t>
            </a:r>
            <a:r>
              <a:rPr lang="sv-SE" baseline="0" dirty="0"/>
              <a:t> veta vart man vill (A). Man analyserar nuläget och möjligheterna i förhållande till vad man vill åstadkomma (B), och först </a:t>
            </a:r>
            <a:r>
              <a:rPr lang="sv-SE" i="1" baseline="0" dirty="0"/>
              <a:t>då</a:t>
            </a:r>
            <a:r>
              <a:rPr lang="sv-SE" baseline="0" dirty="0"/>
              <a:t> går det att vara strategisk och systematisk genom att ta fram adekvata idéer (C), och prioritera dem i strategiska steg-för-steg planer (D). </a:t>
            </a:r>
          </a:p>
          <a:p>
            <a:endParaRPr lang="sv-SE" baseline="0" dirty="0"/>
          </a:p>
          <a:p>
            <a:r>
              <a:rPr lang="sv-SE" baseline="0" dirty="0"/>
              <a:t>Det viktigaste är att plantera ut idén, eller </a:t>
            </a:r>
            <a:r>
              <a:rPr lang="sv-SE" i="1" baseline="0" dirty="0"/>
              <a:t>attityden,</a:t>
            </a:r>
            <a:r>
              <a:rPr lang="sv-SE" baseline="0" dirty="0"/>
              <a:t> som sådan. </a:t>
            </a:r>
            <a:r>
              <a:rPr lang="sv-SE" i="1" baseline="0" dirty="0"/>
              <a:t>”Tänk, det </a:t>
            </a:r>
            <a:r>
              <a:rPr lang="sv-SE" i="1" u="sng" baseline="0" dirty="0"/>
              <a:t>går</a:t>
            </a:r>
            <a:r>
              <a:rPr lang="sv-SE" i="1" baseline="0" dirty="0"/>
              <a:t> att definiera hållbarhet och att röra sig systematiskt mot attraktiva organisationer och samhällen som uppfyller definitionen, och därför kan vi också hålla ihop helheten och samarbeta systematiskt på vägen”. </a:t>
            </a:r>
            <a:r>
              <a:rPr lang="sv-SE" baseline="0" dirty="0"/>
              <a:t>Med den attityden kan vi </a:t>
            </a:r>
            <a:r>
              <a:rPr lang="sv-SE" i="1" baseline="0" dirty="0"/>
              <a:t>lära genom att göra</a:t>
            </a:r>
            <a:r>
              <a:rPr lang="sv-SE" baseline="0" dirty="0"/>
              <a:t>. </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Det är ett värdigt mål att bygga ett Skåne, Trafiksystem, Åland/Philips/Eindhoven/Sverige/EU… (etc.) som kan finnas i framtiden, för att de hållbara ramvillkoren för respektive organisation såväl som helheten blir uppfyllda. Och att våga lita på varandra för att komma dit. Och att förstå att åtgärder och investeringar måste fungera som tuvor att hoppa på så att varje tuva är en rimlig plattform för nästa tuva, både tekniskt, ekonomiskt och kulturellt. Att tänka och göra så tillsammans, är roligare, enklare, och mer lönsamt än alla andra alternativ. Men det ökar också värdet av alla verktyg och koncept som finns där ute, t ex FNs hållbarhetsmål, för att de kan </a:t>
            </a:r>
            <a:r>
              <a:rPr lang="sv-SE" i="1" baseline="0" dirty="0"/>
              <a:t>väljas</a:t>
            </a:r>
            <a:r>
              <a:rPr lang="sv-SE" baseline="0" dirty="0"/>
              <a:t> och </a:t>
            </a:r>
            <a:r>
              <a:rPr lang="sv-SE" i="1" baseline="0" dirty="0"/>
              <a:t>sättas i sammanhang </a:t>
            </a:r>
            <a:r>
              <a:rPr lang="sv-SE" i="0" baseline="0" dirty="0"/>
              <a:t>till den övergripande ABCD planen. </a:t>
            </a:r>
            <a:endParaRPr lang="sv-SE" baseline="0" dirty="0"/>
          </a:p>
          <a:p>
            <a:endParaRPr lang="sv-SE" baseline="0" dirty="0"/>
          </a:p>
        </p:txBody>
      </p:sp>
      <p:sp>
        <p:nvSpPr>
          <p:cNvPr id="4" name="Slide Number Placeholder 3"/>
          <p:cNvSpPr>
            <a:spLocks noGrp="1"/>
          </p:cNvSpPr>
          <p:nvPr>
            <p:ph type="sldNum" sz="quarter" idx="10"/>
          </p:nvPr>
        </p:nvSpPr>
        <p:spPr>
          <a:xfrm>
            <a:off x="3505200" y="8323263"/>
            <a:ext cx="29718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CA0098-9382-4778-83B8-6EEF4A39B7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66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57F1E9-7F82-49F2-98D4-B8792134842B}" type="slidenum">
              <a:rPr lang="sv-SE" altLang="sv-SE"/>
              <a:pPr>
                <a:spcBef>
                  <a:spcPct val="0"/>
                </a:spcBef>
              </a:pPr>
              <a:t>25</a:t>
            </a:fld>
            <a:endParaRPr lang="sv-SE" altLang="sv-SE"/>
          </a:p>
        </p:txBody>
      </p:sp>
      <p:sp>
        <p:nvSpPr>
          <p:cNvPr id="12291" name="Rectangle 2"/>
          <p:cNvSpPr>
            <a:spLocks noGrp="1" noRot="1" noChangeAspect="1" noChangeArrowheads="1" noTextEdit="1"/>
          </p:cNvSpPr>
          <p:nvPr>
            <p:ph type="sldImg"/>
          </p:nvPr>
        </p:nvSpPr>
        <p:spPr>
          <a:xfrm>
            <a:off x="309563" y="869950"/>
            <a:ext cx="6172200" cy="3471863"/>
          </a:xfrm>
          <a:solidFill>
            <a:srgbClr val="FFFFFF"/>
          </a:solidFill>
          <a:ln/>
        </p:spPr>
      </p:sp>
      <p:sp>
        <p:nvSpPr>
          <p:cNvPr id="12292" name="Rectangle 3"/>
          <p:cNvSpPr>
            <a:spLocks noGrp="1" noChangeArrowheads="1"/>
          </p:cNvSpPr>
          <p:nvPr>
            <p:ph type="body" idx="1"/>
          </p:nvPr>
        </p:nvSpPr>
        <p:spPr>
          <a:xfrm>
            <a:off x="906463" y="4718050"/>
            <a:ext cx="4979987" cy="4468813"/>
          </a:xfrm>
          <a:solidFill>
            <a:srgbClr val="FFFFFF"/>
          </a:solidFill>
          <a:ln>
            <a:solidFill>
              <a:srgbClr val="000000"/>
            </a:solidFill>
          </a:ln>
        </p:spPr>
        <p:txBody>
          <a:bodyPr lIns="88615" tIns="44307" rIns="88615" bIns="44307">
            <a:normAutofit fontScale="77500" lnSpcReduction="20000"/>
          </a:bodyPr>
          <a:lstStyle/>
          <a:p>
            <a:r>
              <a:rPr lang="sv-SE" sz="1200" kern="1200" dirty="0">
                <a:solidFill>
                  <a:schemeClr val="tx1"/>
                </a:solidFill>
                <a:effectLst/>
                <a:latin typeface="+mn-lt"/>
                <a:ea typeface="+mn-ea"/>
                <a:cs typeface="+mn-cs"/>
              </a:rPr>
              <a:t>Våra hjärnor fungerar så att vi önskar oss saker, A, och att vi då inser hur situationen idag, B, ger oss ett gap att överbrygga till A. Vilket i sin tur gör att vi automatiskt funderar över olika möjligheter, C, för att så småningom välja och prioritera rimliga tuvor att hoppa till bland möjligheterna, D. När man leder samtal handlar det om att inte bryta den spontana dynamikens ”</a:t>
            </a:r>
            <a:r>
              <a:rPr lang="sv-SE" sz="1200" kern="1200" dirty="0" err="1">
                <a:solidFill>
                  <a:schemeClr val="tx1"/>
                </a:solidFill>
                <a:effectLst/>
                <a:latin typeface="+mn-lt"/>
                <a:ea typeface="+mn-ea"/>
                <a:cs typeface="+mn-cs"/>
              </a:rPr>
              <a:t>ping-pong</a:t>
            </a:r>
            <a:r>
              <a:rPr lang="sv-SE" sz="1200" kern="1200" dirty="0">
                <a:solidFill>
                  <a:schemeClr val="tx1"/>
                </a:solidFill>
                <a:effectLst/>
                <a:latin typeface="+mn-lt"/>
                <a:ea typeface="+mn-ea"/>
                <a:cs typeface="+mn-cs"/>
              </a:rPr>
              <a:t>” mellan A, B, C och D, utan låta associationerna flyta på medan idéerna placeras där de hör hemma i strukturen. </a:t>
            </a:r>
          </a:p>
          <a:p>
            <a:r>
              <a:rPr lang="sv-SE" sz="1200" kern="1200" dirty="0">
                <a:solidFill>
                  <a:schemeClr val="tx1"/>
                </a:solidFill>
                <a:effectLst/>
                <a:latin typeface="+mn-lt"/>
                <a:ea typeface="+mn-ea"/>
                <a:cs typeface="+mn-cs"/>
              </a:rPr>
              <a:t>Används vit tavla, skriver man idéerna i telegramformat och frågar respektive idégivare ifall det lilla antalet nyckelord täcker förslaget tillräckligt bra för att kunna minnas innehållet i efterhand. </a:t>
            </a:r>
          </a:p>
          <a:p>
            <a:r>
              <a:rPr lang="sv-SE" sz="1200" kern="1200" dirty="0">
                <a:solidFill>
                  <a:schemeClr val="tx1"/>
                </a:solidFill>
                <a:effectLst/>
                <a:latin typeface="+mn-lt"/>
                <a:ea typeface="+mn-ea"/>
                <a:cs typeface="+mn-cs"/>
              </a:rPr>
              <a:t>Visualiseringen på tavlan stimulerar dynamiken i spänningsfälten mellan A, B, C och D. När man skriver in ett förslag på tänkbar åtgärd under C listan, kanske någon annan säger “men det gör vi ju redan”. Ifall någon annans svar på </a:t>
            </a:r>
            <a:r>
              <a:rPr lang="sv-SE" sz="1200" i="1" kern="1200" dirty="0">
                <a:solidFill>
                  <a:schemeClr val="tx1"/>
                </a:solidFill>
                <a:effectLst/>
                <a:latin typeface="+mn-lt"/>
                <a:ea typeface="+mn-ea"/>
                <a:cs typeface="+mn-cs"/>
              </a:rPr>
              <a:t>det</a:t>
            </a:r>
            <a:r>
              <a:rPr lang="sv-SE" sz="1200" kern="1200" dirty="0">
                <a:solidFill>
                  <a:schemeClr val="tx1"/>
                </a:solidFill>
                <a:effectLst/>
                <a:latin typeface="+mn-lt"/>
                <a:ea typeface="+mn-ea"/>
                <a:cs typeface="+mn-cs"/>
              </a:rPr>
              <a:t> blir “i liten skala ja”, så kanske moderatorn skriver “småskalig X” på B listan, och “skala upp X” på C-listan. Då kanske någon annan säger: “men är det inte en bättre och billigare tuva att hoppa på ifall vi </a:t>
            </a:r>
            <a:r>
              <a:rPr lang="sv-SE" sz="1200" i="1" kern="1200" dirty="0">
                <a:solidFill>
                  <a:schemeClr val="tx1"/>
                </a:solidFill>
                <a:effectLst/>
                <a:latin typeface="+mn-lt"/>
                <a:ea typeface="+mn-ea"/>
                <a:cs typeface="+mn-cs"/>
              </a:rPr>
              <a:t>slutar</a:t>
            </a:r>
            <a:r>
              <a:rPr lang="sv-SE" sz="1200" kern="1200" dirty="0">
                <a:solidFill>
                  <a:schemeClr val="tx1"/>
                </a:solidFill>
                <a:effectLst/>
                <a:latin typeface="+mn-lt"/>
                <a:ea typeface="+mn-ea"/>
                <a:cs typeface="+mn-cs"/>
              </a:rPr>
              <a:t> med X och byter affärsmodell istället, t ex leasing”. Det skrivs direkt under förslaget ”</a:t>
            </a:r>
            <a:r>
              <a:rPr lang="sv-SE" sz="1200" kern="1200" dirty="0" err="1">
                <a:solidFill>
                  <a:schemeClr val="tx1"/>
                </a:solidFill>
                <a:effectLst/>
                <a:latin typeface="+mn-lt"/>
                <a:ea typeface="+mn-ea"/>
                <a:cs typeface="+mn-cs"/>
              </a:rPr>
              <a:t>uppskalning</a:t>
            </a:r>
            <a:r>
              <a:rPr lang="sv-SE" sz="1200" kern="1200" dirty="0">
                <a:solidFill>
                  <a:schemeClr val="tx1"/>
                </a:solidFill>
                <a:effectLst/>
                <a:latin typeface="+mn-lt"/>
                <a:ea typeface="+mn-ea"/>
                <a:cs typeface="+mn-cs"/>
              </a:rPr>
              <a:t>” av X, så att vi nu har två möjligheter på C listan bredvid X på B listan. </a:t>
            </a:r>
          </a:p>
          <a:p>
            <a:r>
              <a:rPr lang="sv-SE" sz="1200" kern="1200" dirty="0">
                <a:solidFill>
                  <a:schemeClr val="tx1"/>
                </a:solidFill>
                <a:effectLst/>
                <a:latin typeface="+mn-lt"/>
                <a:ea typeface="+mn-ea"/>
                <a:cs typeface="+mn-cs"/>
              </a:rPr>
              <a:t>Slutligen, skulle någons förslag bygga på ett missförstånd av strukturen t ex tala om ett kemikalium när metaller diskuteras, säger bara moderator “bra” och skriver in förslaget under det andra ramvillkoret, dvs. bryter inte flödet i ABCD dynamiken. </a:t>
            </a:r>
          </a:p>
          <a:p>
            <a:r>
              <a:rPr lang="sv-SE" sz="1200" kern="1200" dirty="0">
                <a:solidFill>
                  <a:schemeClr val="tx1"/>
                </a:solidFill>
                <a:effectLst/>
                <a:latin typeface="+mn-lt"/>
                <a:ea typeface="+mn-ea"/>
                <a:cs typeface="+mn-cs"/>
              </a:rPr>
              <a:t>När man närmar sig slutet av dialogen, blir aspekterna på D listan allt viktigare, man vill ju skapa någon form av beslutslogg för att saker och ting skall bli gjorda innan man ses vid nästa ABCD dialog. </a:t>
            </a:r>
          </a:p>
          <a:p>
            <a:r>
              <a:rPr lang="sv-SE" sz="1200" kern="1200" dirty="0">
                <a:solidFill>
                  <a:schemeClr val="tx1"/>
                </a:solidFill>
                <a:effectLst/>
                <a:latin typeface="+mn-lt"/>
                <a:ea typeface="+mn-ea"/>
                <a:cs typeface="+mn-cs"/>
              </a:rPr>
              <a:t>Då har ett antal saker redan blivit gjorda från föregående D lista, och tillhör nu dagsläget och förs alltså in under den nya B-listan. Vilket triggar ny dialog om ytterligare saker som borde höra till C-listan, vilket leder till en ny prioritering i D. Och så vidare. </a:t>
            </a:r>
          </a:p>
          <a:p>
            <a:r>
              <a:rPr lang="sv-SE" sz="1200" kern="1200" dirty="0">
                <a:solidFill>
                  <a:schemeClr val="tx1"/>
                </a:solidFill>
                <a:effectLst/>
                <a:latin typeface="+mn-lt"/>
                <a:ea typeface="+mn-ea"/>
                <a:cs typeface="+mn-cs"/>
              </a:rPr>
              <a:t>Moderatorn eller samtalsledaren bör inte ”ta ställning” som en sorts ”part” i samtalet, men får gärna ställa motfrågor för att slipa fram de “telegramtexter” som deltagarna menar och gillar. </a:t>
            </a:r>
          </a:p>
          <a:p>
            <a:r>
              <a:rPr lang="sv-SE" sz="1200" kern="1200" dirty="0">
                <a:solidFill>
                  <a:schemeClr val="tx1"/>
                </a:solidFill>
                <a:effectLst/>
                <a:latin typeface="+mn-lt"/>
                <a:ea typeface="+mn-ea"/>
                <a:cs typeface="+mn-cs"/>
              </a:rPr>
              <a:t>Sen en jätteviktig sak om </a:t>
            </a:r>
            <a:r>
              <a:rPr lang="sv-SE" sz="1200" i="1" kern="1200" dirty="0">
                <a:solidFill>
                  <a:schemeClr val="tx1"/>
                </a:solidFill>
                <a:effectLst/>
                <a:latin typeface="+mn-lt"/>
                <a:ea typeface="+mn-ea"/>
                <a:cs typeface="+mn-cs"/>
              </a:rPr>
              <a:t>frågetecken</a:t>
            </a:r>
            <a:r>
              <a:rPr lang="sv-SE" sz="1200" kern="1200" dirty="0">
                <a:solidFill>
                  <a:schemeClr val="tx1"/>
                </a:solidFill>
                <a:effectLst/>
                <a:latin typeface="+mn-lt"/>
                <a:ea typeface="+mn-ea"/>
                <a:cs typeface="+mn-cs"/>
              </a:rPr>
              <a:t> i ABCD listorna: många gånger </a:t>
            </a:r>
            <a:r>
              <a:rPr lang="sv-SE" sz="1200" i="1" kern="1200" dirty="0">
                <a:solidFill>
                  <a:schemeClr val="tx1"/>
                </a:solidFill>
                <a:effectLst/>
                <a:latin typeface="+mn-lt"/>
                <a:ea typeface="+mn-ea"/>
                <a:cs typeface="+mn-cs"/>
              </a:rPr>
              <a:t>vet</a:t>
            </a:r>
            <a:r>
              <a:rPr lang="sv-SE" sz="1200" kern="1200" dirty="0">
                <a:solidFill>
                  <a:schemeClr val="tx1"/>
                </a:solidFill>
                <a:effectLst/>
                <a:latin typeface="+mn-lt"/>
                <a:ea typeface="+mn-ea"/>
                <a:cs typeface="+mn-cs"/>
              </a:rPr>
              <a:t> ingen, inte heller moderatorn, svaret på en fråga t ex om en substans man sprider i produkter är svårnedbrytbar om den hamnar i naturen. Då skriver man ett frågetecken på den frågan i B, att inte</a:t>
            </a:r>
            <a:r>
              <a:rPr lang="sv-SE" sz="1200" i="1" kern="1200" dirty="0">
                <a:solidFill>
                  <a:schemeClr val="tx1"/>
                </a:solidFill>
                <a:effectLst/>
                <a:latin typeface="+mn-lt"/>
                <a:ea typeface="+mn-ea"/>
                <a:cs typeface="+mn-cs"/>
              </a:rPr>
              <a:t> veta </a:t>
            </a:r>
            <a:r>
              <a:rPr lang="sv-SE" sz="1200" kern="1200" dirty="0">
                <a:solidFill>
                  <a:schemeClr val="tx1"/>
                </a:solidFill>
                <a:effectLst/>
                <a:latin typeface="+mn-lt"/>
                <a:ea typeface="+mn-ea"/>
                <a:cs typeface="+mn-cs"/>
              </a:rPr>
              <a:t>något viktigt idag hör ju hemma där, varvid “ta reda på svaret” automatiskt hamnar på C och sannolikt D listorna. </a:t>
            </a:r>
          </a:p>
          <a:p>
            <a:r>
              <a:rPr lang="sv-SE" sz="1200" kern="1200" dirty="0">
                <a:solidFill>
                  <a:schemeClr val="tx1"/>
                </a:solidFill>
                <a:effectLst/>
                <a:latin typeface="+mn-lt"/>
                <a:ea typeface="+mn-ea"/>
                <a:cs typeface="+mn-cs"/>
              </a:rPr>
              <a:t>Slutligen: att använda ABCD är inte en engångsföreteelse, utan handlar om att återkommande tänka så här hela tiden medan framtiden rullar oss till mötes, i stormöten såväl som i dialoger i hissar, korridorer och bilköer.  </a:t>
            </a:r>
          </a:p>
          <a:p>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pPr marL="0" indent="0" eaLnBrk="1" hangingPunct="1">
              <a:buFont typeface="Arial" panose="020B0604020202020204" pitchFamily="34" charset="0"/>
              <a:buNone/>
            </a:pPr>
            <a:endParaRPr lang="en-US" altLang="sv-SE" dirty="0">
              <a:latin typeface="+mn-lt"/>
              <a:cs typeface="Times New Roman" panose="02020603050405020304" pitchFamily="18" charset="0"/>
            </a:endParaRPr>
          </a:p>
        </p:txBody>
      </p:sp>
    </p:spTree>
    <p:extLst>
      <p:ext uri="{BB962C8B-B14F-4D97-AF65-F5344CB8AC3E}">
        <p14:creationId xmlns:p14="http://schemas.microsoft.com/office/powerpoint/2010/main" val="4091503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sv-SE" sz="1200" kern="1200" dirty="0">
                <a:solidFill>
                  <a:schemeClr val="tx1"/>
                </a:solidFill>
                <a:effectLst/>
                <a:latin typeface="+mn-lt"/>
                <a:ea typeface="+mn-ea"/>
                <a:cs typeface="+mn-cs"/>
              </a:rPr>
              <a:t>Ibland förstärks ABCD dialoger genom avbrott i mindre grupper, ”</a:t>
            </a:r>
            <a:r>
              <a:rPr lang="sv-SE" sz="1200" kern="1200" dirty="0" err="1">
                <a:solidFill>
                  <a:schemeClr val="tx1"/>
                </a:solidFill>
                <a:effectLst/>
                <a:latin typeface="+mn-lt"/>
                <a:ea typeface="+mn-ea"/>
                <a:cs typeface="+mn-cs"/>
              </a:rPr>
              <a:t>breakouts</a:t>
            </a:r>
            <a:r>
              <a:rPr lang="sv-SE" sz="1200" kern="1200" dirty="0">
                <a:solidFill>
                  <a:schemeClr val="tx1"/>
                </a:solidFill>
                <a:effectLst/>
                <a:latin typeface="+mn-lt"/>
                <a:ea typeface="+mn-ea"/>
                <a:cs typeface="+mn-cs"/>
              </a:rPr>
              <a:t>”. Grupparbetena kan handla om allt från att fördjupa den övergripande ABCD strategin moderatorn fått fram under introduktionen, till att närmare utreda någon del av denna t ex utveckla innehållet i målbilden mer i detalj (A) eller hantera ett visst aktuellt problem (B) som framkom vid förra ABCD övningen. Men ifall en ledare t ex vill samla alla kring en workshop som fokuserar visionen i (A), </a:t>
            </a:r>
            <a:r>
              <a:rPr lang="sv-SE" sz="1200" i="1" kern="1200" dirty="0">
                <a:solidFill>
                  <a:schemeClr val="tx1"/>
                </a:solidFill>
                <a:effectLst/>
                <a:latin typeface="+mn-lt"/>
                <a:ea typeface="+mn-ea"/>
                <a:cs typeface="+mn-cs"/>
              </a:rPr>
              <a:t>eller</a:t>
            </a:r>
            <a:r>
              <a:rPr lang="sv-SE" sz="1200" kern="1200" dirty="0">
                <a:solidFill>
                  <a:schemeClr val="tx1"/>
                </a:solidFill>
                <a:effectLst/>
                <a:latin typeface="+mn-lt"/>
                <a:ea typeface="+mn-ea"/>
                <a:cs typeface="+mn-cs"/>
              </a:rPr>
              <a:t> vissa problem idag i (B), </a:t>
            </a:r>
            <a:r>
              <a:rPr lang="sv-SE" sz="1200" i="1" kern="1200" dirty="0">
                <a:solidFill>
                  <a:schemeClr val="tx1"/>
                </a:solidFill>
                <a:effectLst/>
                <a:latin typeface="+mn-lt"/>
                <a:ea typeface="+mn-ea"/>
                <a:cs typeface="+mn-cs"/>
              </a:rPr>
              <a:t>eller</a:t>
            </a:r>
            <a:r>
              <a:rPr lang="sv-SE" sz="1200" kern="1200" dirty="0">
                <a:solidFill>
                  <a:schemeClr val="tx1"/>
                </a:solidFill>
                <a:effectLst/>
                <a:latin typeface="+mn-lt"/>
                <a:ea typeface="+mn-ea"/>
                <a:cs typeface="+mn-cs"/>
              </a:rPr>
              <a:t> möjliga steg i (C) </a:t>
            </a:r>
            <a:r>
              <a:rPr lang="sv-SE" sz="1200" i="1" kern="1200" dirty="0">
                <a:solidFill>
                  <a:schemeClr val="tx1"/>
                </a:solidFill>
                <a:effectLst/>
                <a:latin typeface="+mn-lt"/>
                <a:ea typeface="+mn-ea"/>
                <a:cs typeface="+mn-cs"/>
              </a:rPr>
              <a:t>eller</a:t>
            </a:r>
            <a:r>
              <a:rPr lang="sv-SE" sz="1200" kern="1200" dirty="0">
                <a:solidFill>
                  <a:schemeClr val="tx1"/>
                </a:solidFill>
                <a:effectLst/>
                <a:latin typeface="+mn-lt"/>
                <a:ea typeface="+mn-ea"/>
                <a:cs typeface="+mn-cs"/>
              </a:rPr>
              <a:t> närliggande steg i (D), så blir även denna fokuserade frågeställning stimulerad av att anteckningar fångar upp spontana reflektioner från </a:t>
            </a:r>
            <a:r>
              <a:rPr lang="sv-SE" sz="1200" i="1" kern="1200" dirty="0">
                <a:solidFill>
                  <a:schemeClr val="tx1"/>
                </a:solidFill>
                <a:effectLst/>
                <a:latin typeface="+mn-lt"/>
                <a:ea typeface="+mn-ea"/>
                <a:cs typeface="+mn-cs"/>
              </a:rPr>
              <a:t>alla</a:t>
            </a:r>
            <a:r>
              <a:rPr lang="sv-SE" sz="1200" kern="1200" dirty="0">
                <a:solidFill>
                  <a:schemeClr val="tx1"/>
                </a:solidFill>
                <a:effectLst/>
                <a:latin typeface="+mn-lt"/>
                <a:ea typeface="+mn-ea"/>
                <a:cs typeface="+mn-cs"/>
              </a:rPr>
              <a:t> ABCD rubrikerna. Ett fokus på målbilden A kan t ex stimuleras av att ett spontant dryftat problem i idag skrivs under B, och då blir kommenterat med ett förslag om åtgärd under C, som får sådan tyngd att det flyttas in under den fokuserade målbilden. Ett bra format för grupparbeten har utkristalliserats:</a:t>
            </a:r>
          </a:p>
          <a:p>
            <a:r>
              <a:rPr lang="sv-SE" sz="1200" kern="1200" dirty="0">
                <a:solidFill>
                  <a:schemeClr val="tx1"/>
                </a:solidFill>
                <a:effectLst/>
                <a:latin typeface="+mn-lt"/>
                <a:ea typeface="+mn-ea"/>
                <a:cs typeface="+mn-cs"/>
              </a:rPr>
              <a:t>Låt gärna deltagare sitta i den grupp eller vid det bord de vill, kanske för att hamna bredvid någon de vill fortsätta samtalet med efter workshopen, eller av vilken anledning som helst. Vuxna brukar snabbt finna varandra intuitivt och bekvämt på detta sätt. </a:t>
            </a:r>
          </a:p>
          <a:p>
            <a:r>
              <a:rPr lang="sv-SE" sz="1200" kern="1200" dirty="0">
                <a:solidFill>
                  <a:schemeClr val="tx1"/>
                </a:solidFill>
                <a:effectLst/>
                <a:latin typeface="+mn-lt"/>
                <a:ea typeface="+mn-ea"/>
                <a:cs typeface="+mn-cs"/>
              </a:rPr>
              <a:t>I varje grupp håller en ”ordförande” (i) reda på tiden, samt (ii) skriver telegramstilanteckningar längs ABCD strukturen, se förra bilden. Deltagarna tillfrågas efter hand ifall nyckelorden i de korta anteckningarna fungerar som minne av respektive förslag.</a:t>
            </a:r>
          </a:p>
          <a:p>
            <a:r>
              <a:rPr lang="sv-SE" sz="1200" kern="1200" dirty="0">
                <a:solidFill>
                  <a:schemeClr val="tx1"/>
                </a:solidFill>
                <a:effectLst/>
                <a:latin typeface="+mn-lt"/>
                <a:ea typeface="+mn-ea"/>
                <a:cs typeface="+mn-cs"/>
              </a:rPr>
              <a:t>Nu, när tungbanden lossnat även hos mer tystlåtna deltagare, kan man ha en givande avslutande dialog i plenum dvs. </a:t>
            </a:r>
            <a:r>
              <a:rPr lang="sv-SE" sz="1200" i="1" kern="1200" dirty="0">
                <a:solidFill>
                  <a:schemeClr val="tx1"/>
                </a:solidFill>
                <a:effectLst/>
                <a:latin typeface="+mn-lt"/>
                <a:ea typeface="+mn-ea"/>
                <a:cs typeface="+mn-cs"/>
              </a:rPr>
              <a:t>när alla grupperna hör vad alla säger</a:t>
            </a:r>
            <a:r>
              <a:rPr lang="sv-SE" sz="1200" kern="1200" dirty="0">
                <a:solidFill>
                  <a:schemeClr val="tx1"/>
                </a:solidFill>
                <a:effectLst/>
                <a:latin typeface="+mn-lt"/>
                <a:ea typeface="+mn-ea"/>
                <a:cs typeface="+mn-cs"/>
              </a:rPr>
              <a:t>. Helheten skissas alltså genom att grupperna triggar och kompletterar varandra; ”så sa vi också, med tillägget att…” osv. Gruppernas arbete redovisas alltså i fortsatt dialog, inget avbrott av overhead-presentationer och liknande.  </a:t>
            </a:r>
          </a:p>
          <a:p>
            <a:r>
              <a:rPr lang="sv-SE" sz="1200" kern="1200" dirty="0">
                <a:solidFill>
                  <a:schemeClr val="tx1"/>
                </a:solidFill>
                <a:effectLst/>
                <a:latin typeface="+mn-lt"/>
                <a:ea typeface="+mn-ea"/>
                <a:cs typeface="+mn-cs"/>
              </a:rPr>
              <a:t>Under plenumsamtalet skriver moderator och/eller sekreterare ner, i samma ABCD format och telegramstil, vad som sägs i plenumsamtalet. </a:t>
            </a:r>
          </a:p>
          <a:p>
            <a:r>
              <a:rPr lang="sv-SE" sz="1200" kern="1200" dirty="0">
                <a:solidFill>
                  <a:schemeClr val="tx1"/>
                </a:solidFill>
                <a:effectLst/>
                <a:latin typeface="+mn-lt"/>
                <a:ea typeface="+mn-ea"/>
                <a:cs typeface="+mn-cs"/>
              </a:rPr>
              <a:t>Anteckningarna vid varje bord samlas in, vilket tillsammans med plenum-anteckningarna blir underlaget till rapporten från mötet. </a:t>
            </a:r>
          </a:p>
          <a:p>
            <a:r>
              <a:rPr lang="sv-SE" sz="1200" kern="1200" dirty="0">
                <a:solidFill>
                  <a:schemeClr val="tx1"/>
                </a:solidFill>
                <a:effectLst/>
                <a:latin typeface="+mn-lt"/>
                <a:ea typeface="+mn-ea"/>
                <a:cs typeface="+mn-cs"/>
              </a:rPr>
              <a:t>Alla får rapporten utskickad, med möjlighet att komma in med kompletterande förslag, ABCD dialogen kan på det sättet stimuleras att fortsätta emellan möten. Slutrapporten skickas till alla, med uppgift om datum för uppföljande ABCD workshop – klart. </a:t>
            </a:r>
          </a:p>
          <a:p>
            <a:r>
              <a:rPr lang="sv-SE" sz="1200" kern="1200" dirty="0">
                <a:solidFill>
                  <a:schemeClr val="tx1"/>
                </a:solidFill>
                <a:effectLst/>
                <a:latin typeface="+mn-lt"/>
                <a:ea typeface="+mn-ea"/>
                <a:cs typeface="+mn-cs"/>
              </a:rPr>
              <a:t>På detta sätt ökar dynamiken, och man slipper formella presentationer från varje grupp vilket avbryter dialog-dynamiken, tar tid genom onödiga överlapp, och där varje presentatör som förbereder sin presentation får svårt att höra vad de andra presenterar.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ECA0098-9382-4778-83B8-6EEF4A39B70E}" type="slidenum">
              <a:rPr lang="sv-SE" smtClean="0"/>
              <a:t>26</a:t>
            </a:fld>
            <a:endParaRPr lang="sv-SE"/>
          </a:p>
        </p:txBody>
      </p:sp>
    </p:spTree>
    <p:extLst>
      <p:ext uri="{BB962C8B-B14F-4D97-AF65-F5344CB8AC3E}">
        <p14:creationId xmlns:p14="http://schemas.microsoft.com/office/powerpoint/2010/main" val="495786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mn-lt"/>
                <a:ea typeface="+mn-ea"/>
                <a:cs typeface="+mn-cs"/>
              </a:rPr>
              <a:t>Men hur ser man till att det verkligen </a:t>
            </a:r>
            <a:r>
              <a:rPr lang="sv-SE" sz="1200" i="1" kern="1200" dirty="0">
                <a:solidFill>
                  <a:schemeClr val="tx1"/>
                </a:solidFill>
                <a:effectLst/>
                <a:latin typeface="+mn-lt"/>
                <a:ea typeface="+mn-ea"/>
                <a:cs typeface="+mn-cs"/>
              </a:rPr>
              <a:t>blir</a:t>
            </a:r>
            <a:r>
              <a:rPr lang="sv-SE" sz="1200" kern="1200" dirty="0">
                <a:solidFill>
                  <a:schemeClr val="tx1"/>
                </a:solidFill>
                <a:effectLst/>
                <a:latin typeface="+mn-lt"/>
                <a:ea typeface="+mn-ea"/>
                <a:cs typeface="+mn-cs"/>
              </a:rPr>
              <a:t> som all ABCD dialog syftar till, dvs. analyserande, </a:t>
            </a:r>
            <a:r>
              <a:rPr lang="sv-SE" sz="1200" kern="1200" dirty="0" err="1">
                <a:solidFill>
                  <a:schemeClr val="tx1"/>
                </a:solidFill>
                <a:effectLst/>
                <a:latin typeface="+mn-lt"/>
                <a:ea typeface="+mn-ea"/>
                <a:cs typeface="+mn-cs"/>
              </a:rPr>
              <a:t>visionerande</a:t>
            </a:r>
            <a:r>
              <a:rPr lang="sv-SE" sz="1200" kern="1200" dirty="0">
                <a:solidFill>
                  <a:schemeClr val="tx1"/>
                </a:solidFill>
                <a:effectLst/>
                <a:latin typeface="+mn-lt"/>
                <a:ea typeface="+mn-ea"/>
                <a:cs typeface="+mn-cs"/>
              </a:rPr>
              <a:t>, planerande, rätt val av verktyg för beslutstöd, uppföljning och kommunikation? </a:t>
            </a:r>
          </a:p>
          <a:p>
            <a:r>
              <a:rPr lang="sv-SE" sz="1200" kern="1200" dirty="0">
                <a:solidFill>
                  <a:schemeClr val="tx1"/>
                </a:solidFill>
                <a:effectLst/>
                <a:latin typeface="+mn-lt"/>
                <a:ea typeface="+mn-ea"/>
                <a:cs typeface="+mn-cs"/>
              </a:rPr>
              <a:t>Ett miljöledningssystem som ISO14001 är ett helt naturligt och intuitivt system för att </a:t>
            </a:r>
            <a:r>
              <a:rPr lang="sv-SE" sz="1200" i="1" kern="1200" dirty="0">
                <a:solidFill>
                  <a:schemeClr val="tx1"/>
                </a:solidFill>
                <a:effectLst/>
                <a:latin typeface="+mn-lt"/>
                <a:ea typeface="+mn-ea"/>
                <a:cs typeface="+mn-cs"/>
              </a:rPr>
              <a:t>administrera</a:t>
            </a:r>
            <a:r>
              <a:rPr lang="sv-SE" sz="1200" kern="1200" dirty="0">
                <a:solidFill>
                  <a:schemeClr val="tx1"/>
                </a:solidFill>
                <a:effectLst/>
                <a:latin typeface="+mn-lt"/>
                <a:ea typeface="+mn-ea"/>
                <a:cs typeface="+mn-cs"/>
              </a:rPr>
              <a:t> en policy som bygger på ABCD dynamiken. Det är en logisk cykel från policy, via genomförande till uppföljning och så vidare till nästa cykel. Alla ISO systemen, även 9000 för t ex kvalitet, förutsätter alltså att man har målbilder, definitioner, strategimodeller och dialogprocesser på plats, där </a:t>
            </a:r>
            <a:r>
              <a:rPr lang="sv-SE" sz="1200" i="1" kern="1200" dirty="0">
                <a:solidFill>
                  <a:schemeClr val="tx1"/>
                </a:solidFill>
                <a:effectLst/>
                <a:latin typeface="+mn-lt"/>
                <a:ea typeface="+mn-ea"/>
                <a:cs typeface="+mn-cs"/>
              </a:rPr>
              <a:t>vi</a:t>
            </a:r>
            <a:r>
              <a:rPr lang="sv-SE" sz="1200" kern="1200" dirty="0">
                <a:solidFill>
                  <a:schemeClr val="tx1"/>
                </a:solidFill>
                <a:effectLst/>
                <a:latin typeface="+mn-lt"/>
                <a:ea typeface="+mn-ea"/>
                <a:cs typeface="+mn-cs"/>
              </a:rPr>
              <a:t> nu utgår från ABCD. Den typiska bilden för miljöledningens cykel är helt OK, men följande kritiska punkter är något att fundera över:</a:t>
            </a:r>
          </a:p>
          <a:p>
            <a:r>
              <a:rPr lang="sv-SE" sz="1200" i="1" kern="1200" dirty="0">
                <a:solidFill>
                  <a:schemeClr val="tx1"/>
                </a:solidFill>
                <a:effectLst/>
                <a:latin typeface="+mn-lt"/>
                <a:ea typeface="+mn-ea"/>
                <a:cs typeface="+mn-cs"/>
              </a:rPr>
              <a:t>Vem</a:t>
            </a:r>
            <a:r>
              <a:rPr lang="sv-SE" sz="1200" kern="1200" dirty="0">
                <a:solidFill>
                  <a:schemeClr val="tx1"/>
                </a:solidFill>
                <a:effectLst/>
                <a:latin typeface="+mn-lt"/>
                <a:ea typeface="+mn-ea"/>
                <a:cs typeface="+mn-cs"/>
              </a:rPr>
              <a:t> är det som ’leder’ i miljöledningssystemet? Stor- eller mellan-chefer eller en specialchef för t ex ”miljö” eller ”HR frågor”? Vad är i så fall den personens roll i toppledningen, i styrelsen, eller bland ägarna?</a:t>
            </a:r>
          </a:p>
          <a:p>
            <a:r>
              <a:rPr lang="sv-SE" sz="1200" kern="1200" dirty="0">
                <a:solidFill>
                  <a:schemeClr val="tx1"/>
                </a:solidFill>
                <a:effectLst/>
                <a:latin typeface="+mn-lt"/>
                <a:ea typeface="+mn-ea"/>
                <a:cs typeface="+mn-cs"/>
              </a:rPr>
              <a:t>Vad är perspektivet på ”miljön”, att administrera det vanliga ”hushållsperspektivet” för organisationen i ett snävt in-house perspektiv som handlar om anseende, att spara ”så mycket det går” på pengar och miljö, och att följa lagen dvs. inte begå brott? Eller det innovativa strategiska omvärldsperspektiv vi nu talar om? </a:t>
            </a:r>
          </a:p>
          <a:p>
            <a:r>
              <a:rPr lang="sv-SE" sz="1200" kern="1200" dirty="0">
                <a:solidFill>
                  <a:schemeClr val="tx1"/>
                </a:solidFill>
                <a:effectLst/>
                <a:latin typeface="+mn-lt"/>
                <a:ea typeface="+mn-ea"/>
                <a:cs typeface="+mn-cs"/>
              </a:rPr>
              <a:t>Eftersom ISO14001 inte har några definierade krav på detta, bara att man genomför och mäter det man lovat göra, är det OK att själv bestämma ifall man vill ha ett begränsat ”miljöchefsperspektiv”, eller ett ”strategiskt ledarskap som bygger på en adekvat omvärldsanalys”. </a:t>
            </a:r>
          </a:p>
        </p:txBody>
      </p:sp>
      <p:sp>
        <p:nvSpPr>
          <p:cNvPr id="4" name="Slide Number Placeholder 3"/>
          <p:cNvSpPr>
            <a:spLocks noGrp="1"/>
          </p:cNvSpPr>
          <p:nvPr>
            <p:ph type="sldNum" sz="quarter" idx="10"/>
          </p:nvPr>
        </p:nvSpPr>
        <p:spPr/>
        <p:txBody>
          <a:bodyPr/>
          <a:lstStyle/>
          <a:p>
            <a:fld id="{2ECA0098-9382-4778-83B8-6EEF4A39B70E}" type="slidenum">
              <a:rPr lang="sv-SE" smtClean="0"/>
              <a:t>27</a:t>
            </a:fld>
            <a:endParaRPr lang="sv-SE"/>
          </a:p>
        </p:txBody>
      </p:sp>
    </p:spTree>
    <p:extLst>
      <p:ext uri="{BB962C8B-B14F-4D97-AF65-F5344CB8AC3E}">
        <p14:creationId xmlns:p14="http://schemas.microsoft.com/office/powerpoint/2010/main" val="353056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Ett ledningssystem kan alltså handla om t ex miljö- eller HR chefens </a:t>
            </a:r>
            <a:r>
              <a:rPr lang="sv-SE" baseline="0" dirty="0"/>
              <a:t> ”ordning”, dvs. ett klassiskt sätt att </a:t>
            </a:r>
            <a:r>
              <a:rPr lang="sv-SE" baseline="0" dirty="0" err="1"/>
              <a:t>managera</a:t>
            </a:r>
            <a:r>
              <a:rPr lang="sv-SE" baseline="0" dirty="0"/>
              <a:t> hållbarhet och sociala frågor som om det vore isolerade frågor bland alla andra. Eller ... </a:t>
            </a:r>
            <a:endParaRPr lang="sv-SE" dirty="0"/>
          </a:p>
        </p:txBody>
      </p:sp>
      <p:sp>
        <p:nvSpPr>
          <p:cNvPr id="4" name="Slide Number Placeholder 3"/>
          <p:cNvSpPr>
            <a:spLocks noGrp="1"/>
          </p:cNvSpPr>
          <p:nvPr>
            <p:ph type="sldNum" sz="quarter" idx="10"/>
          </p:nvPr>
        </p:nvSpPr>
        <p:spPr/>
        <p:txBody>
          <a:bodyPr/>
          <a:lstStyle/>
          <a:p>
            <a:fld id="{2ECA0098-9382-4778-83B8-6EEF4A39B70E}" type="slidenum">
              <a:rPr lang="sv-SE" smtClean="0"/>
              <a:t>28</a:t>
            </a:fld>
            <a:endParaRPr lang="sv-SE"/>
          </a:p>
        </p:txBody>
      </p:sp>
    </p:spTree>
    <p:extLst>
      <p:ext uri="{BB962C8B-B14F-4D97-AF65-F5344CB8AC3E}">
        <p14:creationId xmlns:p14="http://schemas.microsoft.com/office/powerpoint/2010/main" val="158976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t>
            </a:r>
            <a:r>
              <a:rPr lang="sv-SE" baseline="0" dirty="0"/>
              <a:t>eller mellanchefernas </a:t>
            </a:r>
            <a:r>
              <a:rPr lang="sv-SE" i="1" baseline="0" dirty="0"/>
              <a:t>och</a:t>
            </a:r>
            <a:r>
              <a:rPr lang="sv-SE" baseline="0" dirty="0"/>
              <a:t> storchefernas ordning för att strategiskt integrera världens genom tiderna största utmaning med den egna verksamheten. Vill man lyfta hållbarhetsfrågorna till det stora perspektivet, se frågorna på bilden, och förstår den strategiska nödvändigheten av att göra det, blir det också en stor lättnad för miljö- och HR chefer som ofta tillhör en ängslig yrkesgrupp för att de brukar </a:t>
            </a:r>
            <a:r>
              <a:rPr lang="sv-SE" i="1" baseline="0" dirty="0"/>
              <a:t>se</a:t>
            </a:r>
            <a:r>
              <a:rPr lang="sv-SE" baseline="0" dirty="0"/>
              <a:t> de stora frågorna, men ändå inte alltid kan utöva tillräckligt inflytande där. </a:t>
            </a:r>
            <a:endParaRPr lang="sv-SE" dirty="0"/>
          </a:p>
        </p:txBody>
      </p:sp>
      <p:sp>
        <p:nvSpPr>
          <p:cNvPr id="4" name="Slide Number Placeholder 3"/>
          <p:cNvSpPr>
            <a:spLocks noGrp="1"/>
          </p:cNvSpPr>
          <p:nvPr>
            <p:ph type="sldNum" sz="quarter" idx="10"/>
          </p:nvPr>
        </p:nvSpPr>
        <p:spPr/>
        <p:txBody>
          <a:bodyPr/>
          <a:lstStyle/>
          <a:p>
            <a:fld id="{2ECA0098-9382-4778-83B8-6EEF4A39B70E}" type="slidenum">
              <a:rPr lang="sv-SE" smtClean="0"/>
              <a:t>29</a:t>
            </a:fld>
            <a:endParaRPr lang="sv-SE"/>
          </a:p>
        </p:txBody>
      </p:sp>
    </p:spTree>
    <p:extLst>
      <p:ext uri="{BB962C8B-B14F-4D97-AF65-F5344CB8AC3E}">
        <p14:creationId xmlns:p14="http://schemas.microsoft.com/office/powerpoint/2010/main" val="360993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sv-SE" baseline="0" dirty="0"/>
              <a:t>Nu ger vi den stora bilden av utmaningen, och egennyttan av att förstå den. Icke-hållbarhet är en dynamisk utmaning. Det blir </a:t>
            </a:r>
            <a:r>
              <a:rPr lang="sv-SE" i="1" baseline="0" dirty="0"/>
              <a:t>trängre och trängre utrymme </a:t>
            </a:r>
            <a:r>
              <a:rPr lang="sv-SE" baseline="0" dirty="0"/>
              <a:t>för dom som inte förstår detta, och större och större möjligheter för dem som lär sig hur man gör. Icke-hållbarhet är som att samhället går djupare och djupare in i en ”tratt” där utrymmet för hälsa och välstånd minskar systematiskt. Några retoriska frågor: </a:t>
            </a:r>
          </a:p>
          <a:p>
            <a:pPr marL="171450" indent="-171450">
              <a:buFont typeface="Arial" panose="020B0604020202020204" pitchFamily="34" charset="0"/>
              <a:buChar char="•"/>
            </a:pPr>
            <a:r>
              <a:rPr lang="sv-SE" baseline="0" dirty="0"/>
              <a:t>Vad kommer hända med priserna på friska skogar, bördiga jordar, rena sjöar med robusta fiskebestånd, gruvfyndigheter…allt eftersom vi förlorar mer och mer av resurserna? </a:t>
            </a:r>
          </a:p>
          <a:p>
            <a:pPr marL="171450" indent="-171450">
              <a:buFont typeface="Arial" panose="020B0604020202020204" pitchFamily="34" charset="0"/>
              <a:buChar char="•"/>
            </a:pPr>
            <a:r>
              <a:rPr lang="sv-SE" baseline="0" dirty="0"/>
              <a:t>Vad kommer hända med människornas önskan om livskvalitet längre fram? </a:t>
            </a:r>
          </a:p>
          <a:p>
            <a:pPr marL="171450" indent="-171450">
              <a:buFont typeface="Arial" panose="020B0604020202020204" pitchFamily="34" charset="0"/>
              <a:buChar char="•"/>
            </a:pPr>
            <a:r>
              <a:rPr lang="sv-SE" baseline="0" dirty="0"/>
              <a:t>Är det en god idé för en organisation att förutse vad som kommer hända längre fram i tratten när det gäller möjligheter och kostnader på den föränderliga marknad som oundvikligen följer av ”tratten”? Överlevnadsfrågor är övertygande på sikt…</a:t>
            </a:r>
          </a:p>
          <a:p>
            <a:pPr marL="171450" indent="-171450">
              <a:buFont typeface="Arial" panose="020B0604020202020204" pitchFamily="34" charset="0"/>
              <a:buChar char="•"/>
            </a:pPr>
            <a:endParaRPr lang="sv-SE" baseline="0" dirty="0"/>
          </a:p>
          <a:p>
            <a:pPr marL="0" indent="0">
              <a:buNone/>
            </a:pPr>
            <a:endParaRPr lang="sv-SE" baseline="0" dirty="0"/>
          </a:p>
        </p:txBody>
      </p:sp>
      <p:sp>
        <p:nvSpPr>
          <p:cNvPr id="4" name="Slide Number Placeholder 3"/>
          <p:cNvSpPr>
            <a:spLocks noGrp="1"/>
          </p:cNvSpPr>
          <p:nvPr>
            <p:ph type="sldNum" sz="quarter" idx="10"/>
          </p:nvPr>
        </p:nvSpPr>
        <p:spPr>
          <a:xfrm>
            <a:off x="3505200" y="8394700"/>
            <a:ext cx="2971800" cy="457200"/>
          </a:xfrm>
        </p:spPr>
        <p:txBody>
          <a:bodyPr/>
          <a:lstStyle/>
          <a:p>
            <a:fld id="{2ECA0098-9382-4778-83B8-6EEF4A39B70E}" type="slidenum">
              <a:rPr lang="sv-SE" smtClean="0"/>
              <a:t>3</a:t>
            </a:fld>
            <a:endParaRPr lang="sv-SE" dirty="0"/>
          </a:p>
        </p:txBody>
      </p:sp>
    </p:spTree>
    <p:extLst>
      <p:ext uri="{BB962C8B-B14F-4D97-AF65-F5344CB8AC3E}">
        <p14:creationId xmlns:p14="http://schemas.microsoft.com/office/powerpoint/2010/main" val="3483415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bilden talar för sig själv. </a:t>
            </a:r>
          </a:p>
        </p:txBody>
      </p:sp>
      <p:sp>
        <p:nvSpPr>
          <p:cNvPr id="4" name="Platshållare för bildnummer 3"/>
          <p:cNvSpPr>
            <a:spLocks noGrp="1"/>
          </p:cNvSpPr>
          <p:nvPr>
            <p:ph type="sldNum" sz="quarter" idx="5"/>
          </p:nvPr>
        </p:nvSpPr>
        <p:spPr/>
        <p:txBody>
          <a:bodyPr/>
          <a:lstStyle/>
          <a:p>
            <a:fld id="{2ECA0098-9382-4778-83B8-6EEF4A39B70E}" type="slidenum">
              <a:rPr lang="sv-SE" smtClean="0"/>
              <a:t>30</a:t>
            </a:fld>
            <a:endParaRPr lang="sv-SE"/>
          </a:p>
        </p:txBody>
      </p:sp>
    </p:spTree>
    <p:extLst>
      <p:ext uri="{BB962C8B-B14F-4D97-AF65-F5344CB8AC3E}">
        <p14:creationId xmlns:p14="http://schemas.microsoft.com/office/powerpoint/2010/main" val="2417543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Ifall man väljer att överföra den traditionella bilden av ISO14001 till mellanchefernas </a:t>
            </a:r>
            <a:r>
              <a:rPr lang="sv-SE" sz="1200" i="1" kern="1200" dirty="0">
                <a:solidFill>
                  <a:schemeClr val="tx1"/>
                </a:solidFill>
                <a:effectLst/>
                <a:latin typeface="+mn-lt"/>
                <a:ea typeface="+mn-ea"/>
                <a:cs typeface="+mn-cs"/>
              </a:rPr>
              <a:t>och</a:t>
            </a:r>
            <a:r>
              <a:rPr lang="sv-SE" sz="1200" kern="1200" dirty="0">
                <a:solidFill>
                  <a:schemeClr val="tx1"/>
                </a:solidFill>
                <a:effectLst/>
                <a:latin typeface="+mn-lt"/>
                <a:ea typeface="+mn-ea"/>
                <a:cs typeface="+mn-cs"/>
              </a:rPr>
              <a:t> verkställande ledningens, styrelsens och kanske ägarnas strategiperspektiv, är det enklare än många tror. Man behöver bara lägga till, under ”Planering”, att denna sker genom att ledning och styrelse i företag eller kommuner </a:t>
            </a:r>
            <a:r>
              <a:rPr lang="sv-SE" sz="1200" i="1" kern="1200" dirty="0">
                <a:solidFill>
                  <a:schemeClr val="tx1"/>
                </a:solidFill>
                <a:effectLst/>
                <a:latin typeface="+mn-lt"/>
                <a:ea typeface="+mn-ea"/>
                <a:cs typeface="+mn-cs"/>
              </a:rPr>
              <a:t>ingår</a:t>
            </a:r>
            <a:r>
              <a:rPr lang="sv-SE" sz="1200" kern="1200" dirty="0">
                <a:solidFill>
                  <a:schemeClr val="tx1"/>
                </a:solidFill>
                <a:effectLst/>
                <a:latin typeface="+mn-lt"/>
                <a:ea typeface="+mn-ea"/>
                <a:cs typeface="+mn-cs"/>
              </a:rPr>
              <a:t> i arbetet genom att </a:t>
            </a:r>
            <a:r>
              <a:rPr lang="sv-SE" sz="1200" i="1" kern="1200" dirty="0">
                <a:solidFill>
                  <a:schemeClr val="tx1"/>
                </a:solidFill>
                <a:effectLst/>
                <a:latin typeface="+mn-lt"/>
                <a:ea typeface="+mn-ea"/>
                <a:cs typeface="+mn-cs"/>
              </a:rPr>
              <a:t>aktivt</a:t>
            </a:r>
            <a:r>
              <a:rPr lang="sv-SE" sz="1200" kern="1200" dirty="0">
                <a:solidFill>
                  <a:schemeClr val="tx1"/>
                </a:solidFill>
                <a:effectLst/>
                <a:latin typeface="+mn-lt"/>
                <a:ea typeface="+mn-ea"/>
                <a:cs typeface="+mn-cs"/>
              </a:rPr>
              <a:t> och </a:t>
            </a:r>
            <a:r>
              <a:rPr lang="sv-SE" sz="1200" i="1" kern="1200" dirty="0">
                <a:solidFill>
                  <a:schemeClr val="tx1"/>
                </a:solidFill>
                <a:effectLst/>
                <a:latin typeface="+mn-lt"/>
                <a:ea typeface="+mn-ea"/>
                <a:cs typeface="+mn-cs"/>
              </a:rPr>
              <a:t>upprepat</a:t>
            </a:r>
            <a:r>
              <a:rPr lang="sv-SE" sz="1200" kern="1200" dirty="0">
                <a:solidFill>
                  <a:schemeClr val="tx1"/>
                </a:solidFill>
                <a:effectLst/>
                <a:latin typeface="+mn-lt"/>
                <a:ea typeface="+mn-ea"/>
                <a:cs typeface="+mn-cs"/>
              </a:rPr>
              <a:t> delta i ABCD dialoger där ansvariga mellanchefer är med. Och, om man ändå gör så, varför inte använda ABCD metodiken för </a:t>
            </a:r>
            <a:r>
              <a:rPr lang="sv-SE" sz="1200" i="1" kern="1200" dirty="0">
                <a:solidFill>
                  <a:schemeClr val="tx1"/>
                </a:solidFill>
                <a:effectLst/>
                <a:latin typeface="+mn-lt"/>
                <a:ea typeface="+mn-ea"/>
                <a:cs typeface="+mn-cs"/>
              </a:rPr>
              <a:t>all</a:t>
            </a:r>
            <a:r>
              <a:rPr lang="sv-SE" sz="1200" kern="1200" dirty="0">
                <a:solidFill>
                  <a:schemeClr val="tx1"/>
                </a:solidFill>
                <a:effectLst/>
                <a:latin typeface="+mn-lt"/>
                <a:ea typeface="+mn-ea"/>
                <a:cs typeface="+mn-cs"/>
              </a:rPr>
              <a:t> affärsplanering dvs. integrera affärs- och samhällsmål och genomförande med hållbarhet? En följd av detta är i så fall att låta hållbarhetsteamet i organisationen vara med, så fort stora beslut om stora investeringar skall avgöras. Det är stora investeringar som binder resurser för lång tid och här är riskerna förstås särskilt stora ifall man styr mot trattväggen. </a:t>
            </a:r>
            <a:endParaRPr lang="sv-SE" dirty="0"/>
          </a:p>
        </p:txBody>
      </p:sp>
      <p:sp>
        <p:nvSpPr>
          <p:cNvPr id="4" name="Slide Number Placeholder 3"/>
          <p:cNvSpPr>
            <a:spLocks noGrp="1"/>
          </p:cNvSpPr>
          <p:nvPr>
            <p:ph type="sldNum" sz="quarter" idx="10"/>
          </p:nvPr>
        </p:nvSpPr>
        <p:spPr/>
        <p:txBody>
          <a:bodyPr/>
          <a:lstStyle/>
          <a:p>
            <a:fld id="{2ECA0098-9382-4778-83B8-6EEF4A39B70E}" type="slidenum">
              <a:rPr lang="sv-SE" smtClean="0"/>
              <a:t>31</a:t>
            </a:fld>
            <a:endParaRPr lang="sv-SE"/>
          </a:p>
        </p:txBody>
      </p:sp>
    </p:spTree>
    <p:extLst>
      <p:ext uri="{BB962C8B-B14F-4D97-AF65-F5344CB8AC3E}">
        <p14:creationId xmlns:p14="http://schemas.microsoft.com/office/powerpoint/2010/main" val="3758961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v-SE" sz="1200" kern="1200" dirty="0">
                <a:solidFill>
                  <a:schemeClr val="tx1"/>
                </a:solidFill>
                <a:effectLst/>
                <a:latin typeface="+mn-lt"/>
                <a:ea typeface="+mn-ea"/>
                <a:cs typeface="+mn-cs"/>
              </a:rPr>
              <a:t> Avslutningsvis summerar vi strategisk hållbar planering i ett annat format, genom att presentera </a:t>
            </a:r>
            <a:r>
              <a:rPr lang="sv-SE" sz="1200" i="1" kern="1200" dirty="0">
                <a:solidFill>
                  <a:schemeClr val="tx1"/>
                </a:solidFill>
                <a:effectLst/>
                <a:latin typeface="+mn-lt"/>
                <a:ea typeface="+mn-ea"/>
                <a:cs typeface="+mn-cs"/>
              </a:rPr>
              <a:t>strategiska</a:t>
            </a:r>
            <a:r>
              <a:rPr lang="sv-SE" sz="1200" kern="1200" dirty="0">
                <a:solidFill>
                  <a:schemeClr val="tx1"/>
                </a:solidFill>
                <a:effectLst/>
                <a:latin typeface="+mn-lt"/>
                <a:ea typeface="+mn-ea"/>
                <a:cs typeface="+mn-cs"/>
              </a:rPr>
              <a:t> indikatorer som följer av logiken. De visar dels i digitalt format, ’ja’ eller ’nej’, om den strategiska dimensionen av själva </a:t>
            </a:r>
            <a:r>
              <a:rPr lang="sv-SE" sz="1200" i="1" kern="1200" dirty="0">
                <a:solidFill>
                  <a:schemeClr val="tx1"/>
                </a:solidFill>
                <a:effectLst/>
                <a:latin typeface="+mn-lt"/>
                <a:ea typeface="+mn-ea"/>
                <a:cs typeface="+mn-cs"/>
              </a:rPr>
              <a:t>ledarskapet</a:t>
            </a:r>
            <a:r>
              <a:rPr lang="sv-SE" sz="1200" kern="1200" dirty="0">
                <a:solidFill>
                  <a:schemeClr val="tx1"/>
                </a:solidFill>
                <a:effectLst/>
                <a:latin typeface="+mn-lt"/>
                <a:ea typeface="+mn-ea"/>
                <a:cs typeface="+mn-cs"/>
              </a:rPr>
              <a:t> är på </a:t>
            </a:r>
            <a:r>
              <a:rPr lang="sv-SE" sz="1200" i="1" kern="1200" dirty="0">
                <a:solidFill>
                  <a:schemeClr val="tx1"/>
                </a:solidFill>
                <a:effectLst/>
                <a:latin typeface="+mn-lt"/>
                <a:ea typeface="+mn-ea"/>
                <a:cs typeface="+mn-cs"/>
              </a:rPr>
              <a:t>plats</a:t>
            </a:r>
            <a:r>
              <a:rPr lang="sv-SE" sz="1200" kern="1200" dirty="0">
                <a:solidFill>
                  <a:schemeClr val="tx1"/>
                </a:solidFill>
                <a:effectLst/>
                <a:latin typeface="+mn-lt"/>
                <a:ea typeface="+mn-ea"/>
                <a:cs typeface="+mn-cs"/>
              </a:rPr>
              <a:t>, innan man väljer </a:t>
            </a:r>
            <a:r>
              <a:rPr lang="sv-SE" sz="1200" i="1" kern="1200" dirty="0">
                <a:solidFill>
                  <a:schemeClr val="tx1"/>
                </a:solidFill>
                <a:effectLst/>
                <a:latin typeface="+mn-lt"/>
                <a:ea typeface="+mn-ea"/>
                <a:cs typeface="+mn-cs"/>
              </a:rPr>
              <a:t>numeriska</a:t>
            </a:r>
            <a:r>
              <a:rPr lang="sv-SE" sz="1200" kern="1200" dirty="0">
                <a:solidFill>
                  <a:schemeClr val="tx1"/>
                </a:solidFill>
                <a:effectLst/>
                <a:latin typeface="+mn-lt"/>
                <a:ea typeface="+mn-ea"/>
                <a:cs typeface="+mn-cs"/>
              </a:rPr>
              <a:t> indikatorer för att följa själva planeringen mer i detalj. T ex nyckeltal för att visa hur vissa verksamheter man beslutat fasa ut också gradvis fasas ut, medan andra som </a:t>
            </a:r>
            <a:r>
              <a:rPr lang="sv-SE" sz="1200" i="1" kern="1200" dirty="0">
                <a:solidFill>
                  <a:schemeClr val="tx1"/>
                </a:solidFill>
                <a:effectLst/>
                <a:latin typeface="+mn-lt"/>
                <a:ea typeface="+mn-ea"/>
                <a:cs typeface="+mn-cs"/>
              </a:rPr>
              <a:t>passar</a:t>
            </a:r>
            <a:r>
              <a:rPr lang="sv-SE" sz="1200" kern="1200" dirty="0">
                <a:solidFill>
                  <a:schemeClr val="tx1"/>
                </a:solidFill>
                <a:effectLst/>
                <a:latin typeface="+mn-lt"/>
                <a:ea typeface="+mn-ea"/>
                <a:cs typeface="+mn-cs"/>
              </a:rPr>
              <a:t> inom ramvillkoren fasas in. Utöver dessa två kategorier  </a:t>
            </a:r>
            <a:r>
              <a:rPr lang="sv-SE" sz="1200" i="1" kern="1200" dirty="0">
                <a:solidFill>
                  <a:schemeClr val="tx1"/>
                </a:solidFill>
                <a:effectLst/>
                <a:latin typeface="+mn-lt"/>
                <a:ea typeface="+mn-ea"/>
                <a:cs typeface="+mn-cs"/>
              </a:rPr>
              <a:t>strategiska</a:t>
            </a:r>
            <a:r>
              <a:rPr lang="sv-SE" sz="1200" kern="1200" dirty="0">
                <a:solidFill>
                  <a:schemeClr val="tx1"/>
                </a:solidFill>
                <a:effectLst/>
                <a:latin typeface="+mn-lt"/>
                <a:ea typeface="+mn-ea"/>
                <a:cs typeface="+mn-cs"/>
              </a:rPr>
              <a:t> indikatorer kan man vilja ha en annan sorts indikatorer som mäter på systemnivå att följandet av planen leder till önskat resultat t ex att sjuktalen verkligen sjönk, eller att fågellivet utanför fabriken verkligen mår bättre sedan utsläpp sjunkit. Viktigt är dock att se skillnaden på de strategiska indikatorerna – har vi implementerat tänket på ledarnivå och följer vi planen – och effektuppföljningen, </a:t>
            </a:r>
            <a:r>
              <a:rPr lang="sv-SE" sz="1200" i="1" kern="1200" dirty="0">
                <a:solidFill>
                  <a:schemeClr val="tx1"/>
                </a:solidFill>
                <a:effectLst/>
                <a:latin typeface="+mn-lt"/>
                <a:ea typeface="+mn-ea"/>
                <a:cs typeface="+mn-cs"/>
              </a:rPr>
              <a:t>blev</a:t>
            </a:r>
            <a:r>
              <a:rPr lang="sv-SE" sz="1200" kern="1200" dirty="0">
                <a:solidFill>
                  <a:schemeClr val="tx1"/>
                </a:solidFill>
                <a:effectLst/>
                <a:latin typeface="+mn-lt"/>
                <a:ea typeface="+mn-ea"/>
                <a:cs typeface="+mn-cs"/>
              </a:rPr>
              <a:t> det bra enligt planen? Det rörs annars ofta ihop.</a:t>
            </a:r>
          </a:p>
          <a:p>
            <a:r>
              <a:rPr lang="sv-SE" sz="1200" kern="1200" dirty="0">
                <a:solidFill>
                  <a:schemeClr val="tx1"/>
                </a:solidFill>
                <a:effectLst/>
                <a:latin typeface="+mn-lt"/>
                <a:ea typeface="+mn-ea"/>
                <a:cs typeface="+mn-cs"/>
              </a:rPr>
              <a:t>När det gäller de sociala principerna är det också </a:t>
            </a:r>
            <a:r>
              <a:rPr lang="sv-SE" sz="1200" i="1" kern="1200" dirty="0">
                <a:solidFill>
                  <a:schemeClr val="tx1"/>
                </a:solidFill>
                <a:effectLst/>
                <a:latin typeface="+mn-lt"/>
                <a:ea typeface="+mn-ea"/>
                <a:cs typeface="+mn-cs"/>
              </a:rPr>
              <a:t>lättare</a:t>
            </a:r>
            <a:r>
              <a:rPr lang="sv-SE" sz="1200" kern="1200" dirty="0">
                <a:solidFill>
                  <a:schemeClr val="tx1"/>
                </a:solidFill>
                <a:effectLst/>
                <a:latin typeface="+mn-lt"/>
                <a:ea typeface="+mn-ea"/>
                <a:cs typeface="+mn-cs"/>
              </a:rPr>
              <a:t> än vad många tror sedan man väl har en ABCD plan. Det handlar här helt om </a:t>
            </a:r>
            <a:r>
              <a:rPr lang="sv-SE" sz="1200" i="1" kern="1200" dirty="0">
                <a:solidFill>
                  <a:schemeClr val="tx1"/>
                </a:solidFill>
                <a:effectLst/>
                <a:latin typeface="+mn-lt"/>
                <a:ea typeface="+mn-ea"/>
                <a:cs typeface="+mn-cs"/>
              </a:rPr>
              <a:t>perception</a:t>
            </a:r>
            <a:r>
              <a:rPr lang="sv-SE" sz="1200" kern="1200" dirty="0">
                <a:solidFill>
                  <a:schemeClr val="tx1"/>
                </a:solidFill>
                <a:effectLst/>
                <a:latin typeface="+mn-lt"/>
                <a:ea typeface="+mn-ea"/>
                <a:cs typeface="+mn-cs"/>
              </a:rPr>
              <a:t>, dvs. hur människor som är beroende av en kommun, företag eller annan organisation </a:t>
            </a:r>
            <a:r>
              <a:rPr lang="sv-SE" sz="1200" i="1" kern="1200" dirty="0">
                <a:solidFill>
                  <a:schemeClr val="tx1"/>
                </a:solidFill>
                <a:effectLst/>
                <a:latin typeface="+mn-lt"/>
                <a:ea typeface="+mn-ea"/>
                <a:cs typeface="+mn-cs"/>
              </a:rPr>
              <a:t>uppfattar</a:t>
            </a:r>
            <a:r>
              <a:rPr lang="sv-SE" sz="1200" kern="1200" dirty="0">
                <a:solidFill>
                  <a:schemeClr val="tx1"/>
                </a:solidFill>
                <a:effectLst/>
                <a:latin typeface="+mn-lt"/>
                <a:ea typeface="+mn-ea"/>
                <a:cs typeface="+mn-cs"/>
              </a:rPr>
              <a:t> ledarstrukturerna. Här är huvudnyckeln att man har en uppriktig och dokumenterad dialog med alla, dvs. man </a:t>
            </a:r>
            <a:r>
              <a:rPr lang="sv-SE" sz="1200" i="1" kern="1200" dirty="0">
                <a:solidFill>
                  <a:schemeClr val="tx1"/>
                </a:solidFill>
                <a:effectLst/>
                <a:latin typeface="+mn-lt"/>
                <a:ea typeface="+mn-ea"/>
                <a:cs typeface="+mn-cs"/>
              </a:rPr>
              <a:t>tar regelbundet reda på</a:t>
            </a:r>
            <a:r>
              <a:rPr lang="sv-SE" sz="1200" kern="1200" dirty="0">
                <a:solidFill>
                  <a:schemeClr val="tx1"/>
                </a:solidFill>
                <a:effectLst/>
                <a:latin typeface="+mn-lt"/>
                <a:ea typeface="+mn-ea"/>
                <a:cs typeface="+mn-cs"/>
              </a:rPr>
              <a:t> ifall människorna i organisationen </a:t>
            </a:r>
            <a:r>
              <a:rPr lang="sv-SE" sz="1200" i="1" kern="1200" dirty="0">
                <a:solidFill>
                  <a:schemeClr val="tx1"/>
                </a:solidFill>
                <a:effectLst/>
                <a:latin typeface="+mn-lt"/>
                <a:ea typeface="+mn-ea"/>
                <a:cs typeface="+mn-cs"/>
              </a:rPr>
              <a:t>uppfattar</a:t>
            </a:r>
            <a:r>
              <a:rPr lang="sv-SE" sz="1200" kern="1200" dirty="0">
                <a:solidFill>
                  <a:schemeClr val="tx1"/>
                </a:solidFill>
                <a:effectLst/>
                <a:latin typeface="+mn-lt"/>
                <a:ea typeface="+mn-ea"/>
                <a:cs typeface="+mn-cs"/>
              </a:rPr>
              <a:t> några strukturer i vägen för var och en av ramvillkoren hälsa, inflytande, kompetens, opartiskhet och </a:t>
            </a:r>
            <a:r>
              <a:rPr lang="sv-SE" sz="1200" kern="1200" dirty="0" err="1">
                <a:solidFill>
                  <a:schemeClr val="tx1"/>
                </a:solidFill>
                <a:effectLst/>
                <a:latin typeface="+mn-lt"/>
                <a:ea typeface="+mn-ea"/>
                <a:cs typeface="+mn-cs"/>
              </a:rPr>
              <a:t>meningsbyggande</a:t>
            </a:r>
            <a:r>
              <a:rPr lang="sv-SE" sz="1200" kern="1200" dirty="0">
                <a:solidFill>
                  <a:schemeClr val="tx1"/>
                </a:solidFill>
                <a:effectLst/>
                <a:latin typeface="+mn-lt"/>
                <a:ea typeface="+mn-ea"/>
                <a:cs typeface="+mn-cs"/>
              </a:rPr>
              <a:t>. Dvs. enkäter som alla inklusive ledning bör vara delaktiga i. Och svaren behöver dokumenteras, åtgärder vidtas, återkoppling ske, och indikatorer väljas som förmår mäta åtgärdernas genomslag både i planen, och i hur det blev på systemnivå t ex gällande sjukskrivning, personalomsättning, och hur människor mår. Så behålls tilliten om den finns, och så kanske den kan restaureras. </a:t>
            </a:r>
          </a:p>
        </p:txBody>
      </p:sp>
      <p:sp>
        <p:nvSpPr>
          <p:cNvPr id="4" name="Slide Number Placeholder 3"/>
          <p:cNvSpPr>
            <a:spLocks noGrp="1"/>
          </p:cNvSpPr>
          <p:nvPr>
            <p:ph type="sldNum" sz="quarter" idx="10"/>
          </p:nvPr>
        </p:nvSpPr>
        <p:spPr/>
        <p:txBody>
          <a:bodyPr/>
          <a:lstStyle/>
          <a:p>
            <a:fld id="{2ECA0098-9382-4778-83B8-6EEF4A39B70E}" type="slidenum">
              <a:rPr lang="sv-SE" smtClean="0"/>
              <a:t>32</a:t>
            </a:fld>
            <a:endParaRPr lang="sv-SE"/>
          </a:p>
        </p:txBody>
      </p:sp>
    </p:spTree>
    <p:extLst>
      <p:ext uri="{BB962C8B-B14F-4D97-AF65-F5344CB8AC3E}">
        <p14:creationId xmlns:p14="http://schemas.microsoft.com/office/powerpoint/2010/main" val="1857838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Nu har vi hunnit till slutet av själva grundstrukturen i strategisk hållbar utveckling. I videoprogrammet ”</a:t>
            </a:r>
            <a:r>
              <a:rPr lang="sv-SE" sz="1200" kern="1200" dirty="0" err="1">
                <a:solidFill>
                  <a:schemeClr val="tx1"/>
                </a:solidFill>
                <a:effectLst/>
                <a:latin typeface="+mn-lt"/>
                <a:ea typeface="+mn-ea"/>
                <a:cs typeface="+mn-cs"/>
              </a:rPr>
              <a:t>Crashcourse</a:t>
            </a:r>
            <a:r>
              <a:rPr lang="sv-SE" sz="1200" kern="1200" dirty="0">
                <a:solidFill>
                  <a:schemeClr val="tx1"/>
                </a:solidFill>
                <a:effectLst/>
                <a:latin typeface="+mn-lt"/>
                <a:ea typeface="+mn-ea"/>
                <a:cs typeface="+mn-cs"/>
              </a:rPr>
              <a:t> för strategisk hållbar utveckling” kan du träna själv, även på att presentera metodiken. Glöm inte i så fall att det går att klicka till en ”bilderbok” i PDF format för varje video, där anteckningarna till motsvarande bild eller bilder redan är tagna. Eller att klicka ett snäpp till för att ladda ner motsvarande Powerpoint, ifall du själv vill använda motsvarande bild i din organisation. Eller att klicka på referensen här nedtill i bild som leder till pressreleasen av den forskningsfront på det strategiska hållbarhetsområdet som publicerats i en specialvolym av Journal for </a:t>
            </a:r>
            <a:r>
              <a:rPr lang="sv-SE" sz="1200" kern="1200" dirty="0" err="1">
                <a:solidFill>
                  <a:schemeClr val="tx1"/>
                </a:solidFill>
                <a:effectLst/>
                <a:latin typeface="+mn-lt"/>
                <a:ea typeface="+mn-ea"/>
                <a:cs typeface="+mn-cs"/>
              </a:rPr>
              <a:t>Cleaner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Production</a:t>
            </a:r>
            <a:r>
              <a:rPr lang="sv-SE" sz="1200" kern="1200" dirty="0">
                <a:solidFill>
                  <a:schemeClr val="tx1"/>
                </a:solidFill>
                <a:effectLst/>
                <a:latin typeface="+mn-lt"/>
                <a:ea typeface="+mn-ea"/>
                <a:cs typeface="+mn-cs"/>
              </a:rPr>
              <a:t>. Där finns sammanfattningar av allt från ledarartikeln, via artikeln om egennyttan och ”</a:t>
            </a:r>
            <a:r>
              <a:rPr lang="sv-SE" sz="1200" kern="1200" dirty="0" err="1">
                <a:solidFill>
                  <a:schemeClr val="tx1"/>
                </a:solidFill>
                <a:effectLst/>
                <a:latin typeface="+mn-lt"/>
                <a:ea typeface="+mn-ea"/>
                <a:cs typeface="+mn-cs"/>
              </a:rPr>
              <a:t>Prisoner’s</a:t>
            </a:r>
            <a:r>
              <a:rPr lang="sv-SE" sz="1200" kern="1200" dirty="0">
                <a:solidFill>
                  <a:schemeClr val="tx1"/>
                </a:solidFill>
                <a:effectLst/>
                <a:latin typeface="+mn-lt"/>
                <a:ea typeface="+mn-ea"/>
                <a:cs typeface="+mn-cs"/>
              </a:rPr>
              <a:t> dilemma”, via </a:t>
            </a:r>
            <a:r>
              <a:rPr lang="sv-SE" sz="1200" kern="1200" dirty="0" err="1">
                <a:solidFill>
                  <a:schemeClr val="tx1"/>
                </a:solidFill>
                <a:effectLst/>
                <a:latin typeface="+mn-lt"/>
                <a:ea typeface="+mn-ea"/>
                <a:cs typeface="+mn-cs"/>
              </a:rPr>
              <a:t>review</a:t>
            </a:r>
            <a:r>
              <a:rPr lang="sv-SE" sz="1200" kern="1200" dirty="0">
                <a:solidFill>
                  <a:schemeClr val="tx1"/>
                </a:solidFill>
                <a:effectLst/>
                <a:latin typeface="+mn-lt"/>
                <a:ea typeface="+mn-ea"/>
                <a:cs typeface="+mn-cs"/>
              </a:rPr>
              <a:t>-artikeln av strategisk hållbar utveckling, till många olika delmoment t ex tvärsektoriell planering enligt ABCD. Vi skickar gärna de fulla artiklarna på begäran. </a:t>
            </a:r>
          </a:p>
          <a:p>
            <a:pPr marL="0" indent="0">
              <a:buFont typeface="Arial" panose="020B0604020202020204" pitchFamily="34" charset="0"/>
              <a:buNone/>
            </a:pPr>
            <a:endParaRPr lang="sv-SE" sz="1100" baseline="0" dirty="0"/>
          </a:p>
        </p:txBody>
      </p:sp>
    </p:spTree>
    <p:extLst>
      <p:ext uri="{BB962C8B-B14F-4D97-AF65-F5344CB8AC3E}">
        <p14:creationId xmlns:p14="http://schemas.microsoft.com/office/powerpoint/2010/main" val="5746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None/>
            </a:pPr>
            <a:r>
              <a:rPr lang="sv-SE" baseline="0" dirty="0"/>
              <a:t>Är en person eller organisation strategisk, rör man sig således stegvis mot trattöppningen, inte rakt in i väggen. Men förändringstakten mot trattöppningen bör inte vara för snabb, för då kan de ekonomiska biverkningarna bli för stora. T ex för att ett företag eller region inte hinner få igen sina investeringar i tid. Men inte heller för långsam, för då hinner andra före och tar för sig av de ändrade villkoren. Marknaderna </a:t>
            </a:r>
            <a:r>
              <a:rPr lang="sv-SE" i="1" baseline="0" dirty="0"/>
              <a:t>kommer</a:t>
            </a:r>
            <a:r>
              <a:rPr lang="sv-SE" baseline="0" dirty="0"/>
              <a:t> att ändras p g a tratten, </a:t>
            </a:r>
            <a:r>
              <a:rPr lang="sv-SE" b="0" i="1" baseline="0" dirty="0"/>
              <a:t>allt fortare</a:t>
            </a:r>
            <a:r>
              <a:rPr lang="sv-SE" baseline="0" dirty="0"/>
              <a:t>, och det är ingen nackdel att förstå detta bättre än konkurrenterna. Att man då kan göra gott för alla, är en kraftfull bonus som kan ge en god spiral med de egna fördelarna. Och omvänt, brandkårsutryckningar längre fram i tiden, som följer av att bli tagen på sängen av den allt brantare trattväggen, är kostsamt för alla på jorden, inte minst för organisationen själv som drabbas </a:t>
            </a:r>
            <a:r>
              <a:rPr lang="sv-SE" i="1" baseline="0" dirty="0"/>
              <a:t>först</a:t>
            </a:r>
            <a:r>
              <a:rPr lang="sv-SE" baseline="0" dirty="0"/>
              <a:t>. Tänk bara på marknaderna för energi, bilar, mat, fonder…vad är det som redan händer?  </a:t>
            </a:r>
          </a:p>
          <a:p>
            <a:pPr marL="0" indent="0">
              <a:buNone/>
            </a:pPr>
            <a:endParaRPr lang="sv-SE" baseline="0" dirty="0"/>
          </a:p>
          <a:p>
            <a:pPr marL="0" indent="0">
              <a:buNone/>
            </a:pPr>
            <a:r>
              <a:rPr lang="sv-SE" baseline="0" dirty="0"/>
              <a:t>Alltså: Om man lägger sina investeringar så att man surfar i framkant mot hållbarhet, </a:t>
            </a:r>
            <a:r>
              <a:rPr lang="sv-SE" i="1" baseline="0" dirty="0"/>
              <a:t>ökar</a:t>
            </a:r>
            <a:r>
              <a:rPr lang="sv-SE" baseline="0" dirty="0"/>
              <a:t> systematiskt möjligheterna gällande…</a:t>
            </a:r>
          </a:p>
          <a:p>
            <a:pPr marL="0" indent="0">
              <a:buNone/>
            </a:pPr>
            <a:endParaRPr lang="sv-SE" dirty="0"/>
          </a:p>
          <a:p>
            <a:pPr marL="285750" indent="-285750">
              <a:buAutoNum type="romanLcParenBoth"/>
            </a:pPr>
            <a:r>
              <a:rPr lang="sv-SE" i="1" dirty="0"/>
              <a:t>Efterfrågan</a:t>
            </a:r>
            <a:r>
              <a:rPr lang="sv-SE" i="0" dirty="0"/>
              <a:t>.</a:t>
            </a:r>
            <a:r>
              <a:rPr lang="sv-SE" i="0" baseline="0" dirty="0"/>
              <a:t> M</a:t>
            </a:r>
            <a:r>
              <a:rPr lang="sv-SE" dirty="0"/>
              <a:t>arknaderna för hållbara lösningar växer fortare och fortare ju längre vi kommer in i ”tratten”, och det gäller att i tid hålla uppsikt över</a:t>
            </a:r>
            <a:r>
              <a:rPr lang="sv-SE" baseline="0" dirty="0"/>
              <a:t> alternativkostnaderna (vad det kommer att kosta ifall bara konkurrenter kan leverera på den nya efterfrågan)</a:t>
            </a:r>
            <a:r>
              <a:rPr lang="sv-SE" dirty="0"/>
              <a:t>.</a:t>
            </a:r>
          </a:p>
          <a:p>
            <a:pPr marL="285750" indent="-285750">
              <a:buAutoNum type="romanLcParenBoth"/>
            </a:pPr>
            <a:r>
              <a:rPr lang="sv-SE" i="1" dirty="0"/>
              <a:t>Resurskostnader</a:t>
            </a:r>
            <a:r>
              <a:rPr lang="sv-SE" dirty="0"/>
              <a:t>. När </a:t>
            </a:r>
            <a:r>
              <a:rPr lang="sv-SE" baseline="0" dirty="0"/>
              <a:t>fler och fler lägger bud på det som finns kvar i tratten, ökar kostnaderna för naturresurser. Vem lär sig leverera det nya som kommer, till de lägsta resurskostnaderna? </a:t>
            </a:r>
          </a:p>
          <a:p>
            <a:pPr marL="285750" indent="-285750">
              <a:buAutoNum type="romanLcParenBoth"/>
            </a:pPr>
            <a:r>
              <a:rPr lang="sv-SE" i="1" baseline="0" dirty="0"/>
              <a:t>Finanskostnader</a:t>
            </a:r>
            <a:r>
              <a:rPr lang="sv-SE" baseline="0" dirty="0"/>
              <a:t>. Lägger man stora investeringar som binder organisationens kurs åt fel håll, får man lägre avkastning, dyrare försäkringar och lån, och försämrat varumärke. </a:t>
            </a:r>
          </a:p>
          <a:p>
            <a:pPr marL="285750" indent="-285750">
              <a:buAutoNum type="romanLcParenBoth"/>
            </a:pPr>
            <a:r>
              <a:rPr lang="sv-SE" i="1" baseline="0" dirty="0"/>
              <a:t>Transaktionskostnader</a:t>
            </a:r>
            <a:r>
              <a:rPr lang="sv-SE" baseline="0" dirty="0"/>
              <a:t>. Ifall värdekedjor och intressentnätverk inte förstår ramvillkoren ihop, missas gemensamma ekonomiska möjligheter. </a:t>
            </a:r>
          </a:p>
          <a:p>
            <a:pPr marL="285750" indent="-285750">
              <a:buAutoNum type="romanLcParenBoth"/>
            </a:pPr>
            <a:r>
              <a:rPr lang="sv-SE" i="1" baseline="0" dirty="0"/>
              <a:t>Lojalitet, kreativitet, innovationskraft.</a:t>
            </a:r>
            <a:r>
              <a:rPr lang="sv-SE" baseline="0" dirty="0"/>
              <a:t> Organisationer med tydliga värdiga mål mot en socialt och ekologiskt hållbar värld vinner talangkrig och ökar produktiviteten.</a:t>
            </a:r>
            <a:endParaRPr lang="sv-SE" dirty="0"/>
          </a:p>
        </p:txBody>
      </p:sp>
      <p:sp>
        <p:nvSpPr>
          <p:cNvPr id="4" name="Slide Number Placeholder 3"/>
          <p:cNvSpPr>
            <a:spLocks noGrp="1"/>
          </p:cNvSpPr>
          <p:nvPr>
            <p:ph type="sldNum" sz="quarter" idx="10"/>
          </p:nvPr>
        </p:nvSpPr>
        <p:spPr>
          <a:xfrm>
            <a:off x="3505200" y="8394700"/>
            <a:ext cx="2971800" cy="457200"/>
          </a:xfrm>
        </p:spPr>
        <p:txBody>
          <a:bodyPr/>
          <a:lstStyle/>
          <a:p>
            <a:fld id="{2ECA0098-9382-4778-83B8-6EEF4A39B70E}" type="slidenum">
              <a:rPr lang="sv-SE" smtClean="0"/>
              <a:t>4</a:t>
            </a:fld>
            <a:endParaRPr lang="sv-SE" dirty="0"/>
          </a:p>
        </p:txBody>
      </p:sp>
    </p:spTree>
    <p:extLst>
      <p:ext uri="{BB962C8B-B14F-4D97-AF65-F5344CB8AC3E}">
        <p14:creationId xmlns:p14="http://schemas.microsoft.com/office/powerpoint/2010/main" val="385994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7"/>
          <p:cNvSpPr txBox="1">
            <a:spLocks noGrp="1" noChangeArrowheads="1"/>
          </p:cNvSpPr>
          <p:nvPr/>
        </p:nvSpPr>
        <p:spPr bwMode="auto">
          <a:xfrm>
            <a:off x="3400425" y="8283574"/>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11" tIns="47655" rIns="95311" bIns="47655"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3891C292-87CF-476A-9A18-236C7504AF94}" type="slidenum">
              <a:rPr lang="sv-SE" altLang="sv-SE" sz="1300">
                <a:latin typeface="Times New Roman" panose="02020603050405020304" pitchFamily="18" charset="0"/>
                <a:ea typeface="MS PGothic" panose="020B0600070205080204" pitchFamily="34" charset="-128"/>
              </a:rPr>
              <a:pPr algn="r"/>
              <a:t>5</a:t>
            </a:fld>
            <a:endParaRPr lang="sv-SE" altLang="sv-SE" sz="1300">
              <a:latin typeface="Times New Roman" panose="02020603050405020304" pitchFamily="18" charset="0"/>
              <a:ea typeface="MS PGothic" panose="020B0600070205080204" pitchFamily="34" charset="-128"/>
            </a:endParaRP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11" tIns="47655" rIns="95311" bIns="47655"/>
          <a:lstStyle/>
          <a:p>
            <a:pPr eaLnBrk="1" hangingPunct="1">
              <a:spcBef>
                <a:spcPct val="0"/>
              </a:spcBef>
            </a:pPr>
            <a:r>
              <a:rPr lang="en-GB" altLang="sv-SE" dirty="0" err="1"/>
              <a:t>Innan</a:t>
            </a:r>
            <a:r>
              <a:rPr lang="en-GB" altLang="sv-SE" dirty="0"/>
              <a:t> vi </a:t>
            </a:r>
            <a:r>
              <a:rPr lang="en-GB" altLang="sv-SE" dirty="0" err="1"/>
              <a:t>går</a:t>
            </a:r>
            <a:r>
              <a:rPr lang="en-GB" altLang="sv-SE" dirty="0"/>
              <a:t> </a:t>
            </a:r>
            <a:r>
              <a:rPr lang="en-GB" altLang="sv-SE" dirty="0" err="1"/>
              <a:t>vidare</a:t>
            </a:r>
            <a:r>
              <a:rPr lang="en-GB" altLang="sv-SE" dirty="0"/>
              <a:t> med </a:t>
            </a:r>
            <a:r>
              <a:rPr lang="en-GB" altLang="sv-SE" dirty="0" err="1"/>
              <a:t>metodiken</a:t>
            </a:r>
            <a:r>
              <a:rPr lang="en-GB" altLang="sv-SE" dirty="0"/>
              <a:t> </a:t>
            </a:r>
            <a:r>
              <a:rPr lang="en-GB" altLang="sv-SE" dirty="0" err="1"/>
              <a:t>att</a:t>
            </a:r>
            <a:r>
              <a:rPr lang="en-GB" altLang="sv-SE" dirty="0"/>
              <a:t> </a:t>
            </a:r>
            <a:r>
              <a:rPr lang="en-GB" altLang="sv-SE" dirty="0" err="1"/>
              <a:t>planera</a:t>
            </a:r>
            <a:r>
              <a:rPr lang="en-GB" altLang="sv-SE" dirty="0"/>
              <a:t> mot </a:t>
            </a:r>
            <a:r>
              <a:rPr lang="en-GB" altLang="sv-SE" dirty="0" err="1"/>
              <a:t>ramvillkor</a:t>
            </a:r>
            <a:r>
              <a:rPr lang="en-GB" altLang="sv-SE" dirty="0"/>
              <a:t>, var ligger </a:t>
            </a:r>
            <a:r>
              <a:rPr lang="en-GB" altLang="sv-SE" dirty="0" err="1"/>
              <a:t>problemet</a:t>
            </a:r>
            <a:r>
              <a:rPr lang="en-GB" altLang="sv-SE" dirty="0"/>
              <a:t>, </a:t>
            </a:r>
            <a:r>
              <a:rPr lang="en-GB" altLang="sv-SE" dirty="0" err="1"/>
              <a:t>varför</a:t>
            </a:r>
            <a:r>
              <a:rPr lang="en-GB" altLang="sv-SE" baseline="0" dirty="0"/>
              <a:t> </a:t>
            </a:r>
            <a:r>
              <a:rPr lang="en-GB" altLang="sv-SE" baseline="0" dirty="0" err="1"/>
              <a:t>måste</a:t>
            </a:r>
            <a:r>
              <a:rPr lang="en-GB" altLang="sv-SE" baseline="0" dirty="0"/>
              <a:t> det </a:t>
            </a:r>
            <a:r>
              <a:rPr lang="en-GB" altLang="sv-SE" baseline="0" dirty="0" err="1"/>
              <a:t>självklara</a:t>
            </a:r>
            <a:r>
              <a:rPr lang="en-GB" altLang="sv-SE" baseline="0" dirty="0"/>
              <a:t> </a:t>
            </a:r>
            <a:r>
              <a:rPr lang="en-GB" altLang="sv-SE" baseline="0" dirty="0" err="1"/>
              <a:t>förklaras</a:t>
            </a:r>
            <a:r>
              <a:rPr lang="en-GB" altLang="sv-SE" dirty="0"/>
              <a:t>? </a:t>
            </a:r>
            <a:r>
              <a:rPr lang="en-GB" altLang="sv-SE" dirty="0" err="1"/>
              <a:t>Varför</a:t>
            </a:r>
            <a:r>
              <a:rPr lang="en-GB" altLang="sv-SE" dirty="0"/>
              <a:t> har </a:t>
            </a:r>
            <a:r>
              <a:rPr lang="en-GB" altLang="sv-SE" dirty="0" err="1"/>
              <a:t>inte</a:t>
            </a:r>
            <a:r>
              <a:rPr lang="en-GB" altLang="sv-SE" dirty="0"/>
              <a:t> </a:t>
            </a:r>
            <a:r>
              <a:rPr lang="en-GB" altLang="sv-SE" dirty="0" err="1"/>
              <a:t>bolag</a:t>
            </a:r>
            <a:r>
              <a:rPr lang="en-GB" altLang="sv-SE" dirty="0"/>
              <a:t>, </a:t>
            </a:r>
            <a:r>
              <a:rPr lang="en-GB" altLang="sv-SE" dirty="0" err="1"/>
              <a:t>kommuner</a:t>
            </a:r>
            <a:r>
              <a:rPr lang="en-GB" altLang="sv-SE" dirty="0"/>
              <a:t>, det </a:t>
            </a:r>
            <a:r>
              <a:rPr lang="en-GB" altLang="sv-SE" dirty="0" err="1"/>
              <a:t>offentliga</a:t>
            </a:r>
            <a:r>
              <a:rPr lang="en-GB" altLang="sv-SE" dirty="0"/>
              <a:t> </a:t>
            </a:r>
            <a:r>
              <a:rPr lang="en-GB" altLang="sv-SE" dirty="0" err="1"/>
              <a:t>samtalet</a:t>
            </a:r>
            <a:r>
              <a:rPr lang="en-GB" altLang="sv-SE" dirty="0"/>
              <a:t> och </a:t>
            </a:r>
            <a:r>
              <a:rPr lang="en-GB" altLang="sv-SE" dirty="0" err="1"/>
              <a:t>marknaderna</a:t>
            </a:r>
            <a:r>
              <a:rPr lang="en-GB" altLang="sv-SE" dirty="0"/>
              <a:t> </a:t>
            </a:r>
            <a:r>
              <a:rPr lang="en-GB" altLang="sv-SE" dirty="0" err="1"/>
              <a:t>reagerat</a:t>
            </a:r>
            <a:r>
              <a:rPr lang="en-GB" altLang="sv-SE" dirty="0"/>
              <a:t> </a:t>
            </a:r>
            <a:r>
              <a:rPr lang="en-GB" altLang="sv-SE" dirty="0" err="1"/>
              <a:t>för</a:t>
            </a:r>
            <a:r>
              <a:rPr lang="en-GB" altLang="sv-SE" dirty="0"/>
              <a:t> </a:t>
            </a:r>
            <a:r>
              <a:rPr lang="en-GB" altLang="sv-SE" dirty="0" err="1"/>
              <a:t>länge</a:t>
            </a:r>
            <a:r>
              <a:rPr lang="en-GB" altLang="sv-SE" dirty="0"/>
              <a:t> sedan </a:t>
            </a:r>
            <a:r>
              <a:rPr lang="en-GB" altLang="sv-SE" dirty="0" err="1"/>
              <a:t>på</a:t>
            </a:r>
            <a:r>
              <a:rPr lang="en-GB" altLang="sv-SE" dirty="0"/>
              <a:t> den </a:t>
            </a:r>
            <a:r>
              <a:rPr lang="en-GB" altLang="sv-SE" dirty="0" err="1"/>
              <a:t>stora</a:t>
            </a:r>
            <a:r>
              <a:rPr lang="en-GB" altLang="sv-SE" dirty="0"/>
              <a:t> </a:t>
            </a:r>
            <a:r>
              <a:rPr lang="en-GB" altLang="sv-SE" dirty="0" err="1"/>
              <a:t>bilden</a:t>
            </a:r>
            <a:r>
              <a:rPr lang="en-GB" altLang="sv-SE" dirty="0"/>
              <a:t>, </a:t>
            </a:r>
            <a:r>
              <a:rPr lang="en-GB" altLang="sv-SE" dirty="0" err="1"/>
              <a:t>tagit</a:t>
            </a:r>
            <a:r>
              <a:rPr lang="en-GB" altLang="sv-SE" dirty="0"/>
              <a:t> </a:t>
            </a:r>
            <a:r>
              <a:rPr lang="en-GB" altLang="sv-SE" dirty="0" err="1"/>
              <a:t>itu</a:t>
            </a:r>
            <a:r>
              <a:rPr lang="en-GB" altLang="sv-SE" dirty="0"/>
              <a:t> med </a:t>
            </a:r>
            <a:r>
              <a:rPr lang="en-GB" altLang="sv-SE" dirty="0" err="1"/>
              <a:t>hur</a:t>
            </a:r>
            <a:r>
              <a:rPr lang="en-GB" altLang="sv-SE" dirty="0"/>
              <a:t> man </a:t>
            </a:r>
            <a:r>
              <a:rPr lang="en-GB" altLang="sv-SE" dirty="0" err="1"/>
              <a:t>kan</a:t>
            </a:r>
            <a:r>
              <a:rPr lang="en-GB" altLang="sv-SE" dirty="0"/>
              <a:t> </a:t>
            </a:r>
            <a:r>
              <a:rPr lang="en-GB" altLang="sv-SE" dirty="0" err="1"/>
              <a:t>skapa</a:t>
            </a:r>
            <a:r>
              <a:rPr lang="en-GB" altLang="sv-SE" dirty="0"/>
              <a:t> </a:t>
            </a:r>
            <a:r>
              <a:rPr lang="en-GB" altLang="sv-SE" dirty="0" err="1"/>
              <a:t>ordning</a:t>
            </a:r>
            <a:r>
              <a:rPr lang="en-GB" altLang="sv-SE" dirty="0"/>
              <a:t> och </a:t>
            </a:r>
            <a:r>
              <a:rPr lang="en-GB" altLang="sv-SE" dirty="0" err="1"/>
              <a:t>reda</a:t>
            </a:r>
            <a:r>
              <a:rPr lang="en-GB" altLang="sv-SE" dirty="0"/>
              <a:t> </a:t>
            </a:r>
            <a:r>
              <a:rPr lang="en-GB" altLang="sv-SE" dirty="0" err="1"/>
              <a:t>i</a:t>
            </a:r>
            <a:r>
              <a:rPr lang="en-GB" altLang="sv-SE" dirty="0"/>
              <a:t> </a:t>
            </a:r>
            <a:r>
              <a:rPr lang="en-GB" altLang="sv-SE" dirty="0" err="1"/>
              <a:t>analys</a:t>
            </a:r>
            <a:r>
              <a:rPr lang="en-GB" altLang="sv-SE" dirty="0"/>
              <a:t>- och </a:t>
            </a:r>
            <a:r>
              <a:rPr lang="en-GB" altLang="sv-SE" dirty="0" err="1"/>
              <a:t>planeringsarbetet</a:t>
            </a:r>
            <a:r>
              <a:rPr lang="en-GB" altLang="sv-SE" dirty="0"/>
              <a:t>? </a:t>
            </a:r>
          </a:p>
          <a:p>
            <a:pPr eaLnBrk="1" hangingPunct="1">
              <a:spcBef>
                <a:spcPct val="0"/>
              </a:spcBef>
            </a:pPr>
            <a:endParaRPr lang="en-GB" altLang="sv-SE" dirty="0"/>
          </a:p>
          <a:p>
            <a:pPr eaLnBrk="1" hangingPunct="1">
              <a:spcBef>
                <a:spcPct val="0"/>
              </a:spcBef>
            </a:pPr>
            <a:r>
              <a:rPr lang="en-GB" altLang="sv-SE" dirty="0"/>
              <a:t>Det </a:t>
            </a:r>
            <a:r>
              <a:rPr lang="en-GB" altLang="sv-SE" dirty="0" err="1"/>
              <a:t>handlar</a:t>
            </a:r>
            <a:r>
              <a:rPr lang="en-GB" altLang="sv-SE" dirty="0"/>
              <a:t> </a:t>
            </a:r>
            <a:r>
              <a:rPr lang="en-GB" altLang="sv-SE" dirty="0" err="1"/>
              <a:t>ju</a:t>
            </a:r>
            <a:r>
              <a:rPr lang="en-GB" altLang="sv-SE" dirty="0"/>
              <a:t> om den </a:t>
            </a:r>
            <a:r>
              <a:rPr lang="en-GB" altLang="sv-SE" dirty="0" err="1"/>
              <a:t>största</a:t>
            </a:r>
            <a:r>
              <a:rPr lang="en-GB" altLang="sv-SE" baseline="0" dirty="0"/>
              <a:t> </a:t>
            </a:r>
            <a:r>
              <a:rPr lang="en-GB" altLang="sv-SE" baseline="0" dirty="0" err="1"/>
              <a:t>utmaningen</a:t>
            </a:r>
            <a:r>
              <a:rPr lang="en-GB" altLang="sv-SE" baseline="0" dirty="0"/>
              <a:t> för </a:t>
            </a:r>
            <a:r>
              <a:rPr lang="en-GB" altLang="sv-SE" baseline="0" dirty="0" err="1"/>
              <a:t>mänskligheten</a:t>
            </a:r>
            <a:r>
              <a:rPr lang="en-GB" altLang="sv-SE" baseline="0" dirty="0"/>
              <a:t> </a:t>
            </a:r>
            <a:r>
              <a:rPr lang="en-GB" altLang="sv-SE" baseline="0" dirty="0" err="1"/>
              <a:t>någonsin</a:t>
            </a:r>
            <a:r>
              <a:rPr lang="en-GB" altLang="sv-SE" baseline="0" dirty="0"/>
              <a:t> – </a:t>
            </a:r>
            <a:r>
              <a:rPr lang="en-GB" altLang="sv-SE" baseline="0" dirty="0" err="1"/>
              <a:t>att</a:t>
            </a:r>
            <a:r>
              <a:rPr lang="en-GB" altLang="sv-SE" baseline="0" dirty="0"/>
              <a:t> </a:t>
            </a:r>
            <a:r>
              <a:rPr lang="en-GB" altLang="sv-SE" baseline="0" dirty="0" err="1"/>
              <a:t>samhället</a:t>
            </a:r>
            <a:r>
              <a:rPr lang="en-GB" altLang="sv-SE" baseline="0" dirty="0"/>
              <a:t> </a:t>
            </a:r>
            <a:r>
              <a:rPr lang="en-GB" altLang="sv-SE" baseline="0" dirty="0" err="1"/>
              <a:t>på</a:t>
            </a:r>
            <a:r>
              <a:rPr lang="en-GB" altLang="sv-SE" baseline="0" dirty="0"/>
              <a:t> </a:t>
            </a:r>
            <a:r>
              <a:rPr lang="en-GB" altLang="sv-SE" baseline="0" dirty="0" err="1"/>
              <a:t>grundläggande</a:t>
            </a:r>
            <a:r>
              <a:rPr lang="en-GB" altLang="sv-SE" baseline="0" dirty="0"/>
              <a:t> </a:t>
            </a:r>
            <a:r>
              <a:rPr lang="en-GB" altLang="sv-SE" baseline="0" dirty="0" err="1"/>
              <a:t>nivå</a:t>
            </a:r>
            <a:r>
              <a:rPr lang="en-GB" altLang="sv-SE" baseline="0" dirty="0"/>
              <a:t> </a:t>
            </a:r>
            <a:r>
              <a:rPr lang="en-GB" altLang="sv-SE" baseline="0" dirty="0" err="1"/>
              <a:t>inte</a:t>
            </a:r>
            <a:r>
              <a:rPr lang="en-GB" altLang="sv-SE" baseline="0" dirty="0"/>
              <a:t> </a:t>
            </a:r>
            <a:r>
              <a:rPr lang="en-GB" altLang="sv-SE" baseline="0" dirty="0" err="1"/>
              <a:t>är</a:t>
            </a:r>
            <a:r>
              <a:rPr lang="en-GB" altLang="sv-SE" baseline="0" dirty="0"/>
              <a:t> </a:t>
            </a:r>
            <a:r>
              <a:rPr lang="en-GB" altLang="sv-SE" baseline="0" dirty="0" err="1"/>
              <a:t>hållbart</a:t>
            </a:r>
            <a:r>
              <a:rPr lang="en-GB" altLang="sv-SE" baseline="0" dirty="0"/>
              <a:t> </a:t>
            </a:r>
            <a:r>
              <a:rPr lang="en-GB" altLang="sv-SE" baseline="0" dirty="0" err="1"/>
              <a:t>designat</a:t>
            </a:r>
            <a:r>
              <a:rPr lang="en-GB" altLang="sv-SE" baseline="0" dirty="0"/>
              <a:t> – och </a:t>
            </a:r>
            <a:r>
              <a:rPr lang="en-GB" altLang="sv-SE" baseline="0" dirty="0" err="1"/>
              <a:t>att</a:t>
            </a:r>
            <a:r>
              <a:rPr lang="en-GB" altLang="sv-SE" baseline="0" dirty="0"/>
              <a:t> </a:t>
            </a:r>
            <a:r>
              <a:rPr lang="en-GB" altLang="sv-SE" baseline="0" dirty="0" err="1"/>
              <a:t>vara</a:t>
            </a:r>
            <a:r>
              <a:rPr lang="en-GB" altLang="sv-SE" baseline="0" dirty="0"/>
              <a:t> </a:t>
            </a:r>
            <a:r>
              <a:rPr lang="en-GB" altLang="sv-SE" baseline="0" dirty="0" err="1"/>
              <a:t>proaktiv</a:t>
            </a:r>
            <a:r>
              <a:rPr lang="en-GB" altLang="sv-SE" baseline="0" dirty="0"/>
              <a:t> </a:t>
            </a:r>
            <a:r>
              <a:rPr lang="en-GB" altLang="sv-SE" i="0" baseline="0" dirty="0" err="1"/>
              <a:t>där</a:t>
            </a:r>
            <a:r>
              <a:rPr lang="en-GB" altLang="sv-SE" baseline="0" dirty="0"/>
              <a:t> </a:t>
            </a:r>
            <a:r>
              <a:rPr lang="en-GB" altLang="sv-SE" i="1" baseline="0" dirty="0" err="1"/>
              <a:t>måste</a:t>
            </a:r>
            <a:r>
              <a:rPr lang="en-GB" altLang="sv-SE" baseline="0" dirty="0"/>
              <a:t> </a:t>
            </a:r>
            <a:r>
              <a:rPr lang="en-GB" altLang="sv-SE" baseline="0" dirty="0" err="1"/>
              <a:t>vara</a:t>
            </a:r>
            <a:r>
              <a:rPr lang="en-GB" altLang="sv-SE" baseline="0" dirty="0"/>
              <a:t> den </a:t>
            </a:r>
            <a:r>
              <a:rPr lang="en-GB" altLang="sv-SE" baseline="0" dirty="0" err="1"/>
              <a:t>viktigaste</a:t>
            </a:r>
            <a:r>
              <a:rPr lang="en-GB" altLang="sv-SE" baseline="0" dirty="0"/>
              <a:t> </a:t>
            </a:r>
            <a:r>
              <a:rPr lang="en-GB" altLang="sv-SE" baseline="0" dirty="0" err="1"/>
              <a:t>strategiska</a:t>
            </a:r>
            <a:r>
              <a:rPr lang="en-GB" altLang="sv-SE" baseline="0" dirty="0"/>
              <a:t> </a:t>
            </a:r>
            <a:r>
              <a:rPr lang="en-GB" altLang="sv-SE" baseline="0" dirty="0" err="1"/>
              <a:t>faktorn</a:t>
            </a:r>
            <a:r>
              <a:rPr lang="en-GB" altLang="sv-SE" baseline="0" dirty="0"/>
              <a:t> </a:t>
            </a:r>
            <a:r>
              <a:rPr lang="en-GB" altLang="sv-SE" baseline="0" dirty="0" err="1"/>
              <a:t>av</a:t>
            </a:r>
            <a:r>
              <a:rPr lang="en-GB" altLang="sv-SE" baseline="0" dirty="0"/>
              <a:t> </a:t>
            </a:r>
            <a:r>
              <a:rPr lang="en-GB" altLang="sv-SE" baseline="0" dirty="0" err="1"/>
              <a:t>alla</a:t>
            </a:r>
            <a:r>
              <a:rPr lang="en-GB" altLang="sv-SE" baseline="0" dirty="0"/>
              <a:t>. </a:t>
            </a:r>
          </a:p>
          <a:p>
            <a:pPr eaLnBrk="1" hangingPunct="1">
              <a:spcBef>
                <a:spcPct val="0"/>
              </a:spcBef>
            </a:pPr>
            <a:endParaRPr lang="en-GB" altLang="sv-SE" baseline="0" dirty="0"/>
          </a:p>
          <a:p>
            <a:pPr eaLnBrk="1" hangingPunct="1">
              <a:spcBef>
                <a:spcPct val="0"/>
              </a:spcBef>
            </a:pPr>
            <a:r>
              <a:rPr lang="en-GB" altLang="sv-SE" baseline="0" dirty="0" err="1"/>
              <a:t>Problemet</a:t>
            </a:r>
            <a:r>
              <a:rPr lang="en-GB" altLang="sv-SE" baseline="0" dirty="0"/>
              <a:t> </a:t>
            </a:r>
            <a:r>
              <a:rPr lang="en-GB" altLang="sv-SE" baseline="0" dirty="0" err="1"/>
              <a:t>är</a:t>
            </a:r>
            <a:r>
              <a:rPr lang="en-GB" altLang="sv-SE" baseline="0" dirty="0"/>
              <a:t> det </a:t>
            </a:r>
            <a:r>
              <a:rPr lang="en-GB" altLang="sv-SE" baseline="0" dirty="0" err="1"/>
              <a:t>som</a:t>
            </a:r>
            <a:r>
              <a:rPr lang="en-GB" altLang="sv-SE" baseline="0" dirty="0"/>
              <a:t> </a:t>
            </a:r>
            <a:r>
              <a:rPr lang="en-GB" altLang="sv-SE" baseline="0" dirty="0" err="1"/>
              <a:t>vetenskapsmän</a:t>
            </a:r>
            <a:r>
              <a:rPr lang="en-GB" altLang="sv-SE" baseline="0" dirty="0"/>
              <a:t> och </a:t>
            </a:r>
            <a:r>
              <a:rPr lang="en-GB" altLang="sv-SE" baseline="0" dirty="0" err="1"/>
              <a:t>systemtänkare</a:t>
            </a:r>
            <a:r>
              <a:rPr lang="en-GB" altLang="sv-SE" baseline="0" dirty="0"/>
              <a:t> </a:t>
            </a:r>
            <a:r>
              <a:rPr lang="en-GB" altLang="sv-SE" baseline="0" dirty="0" err="1"/>
              <a:t>kallar</a:t>
            </a:r>
            <a:r>
              <a:rPr lang="en-GB" altLang="sv-SE" baseline="0" dirty="0"/>
              <a:t> </a:t>
            </a:r>
            <a:r>
              <a:rPr lang="en-GB" altLang="sv-SE" baseline="0" dirty="0" err="1"/>
              <a:t>för</a:t>
            </a:r>
            <a:r>
              <a:rPr lang="en-GB" altLang="sv-SE" baseline="0" dirty="0"/>
              <a:t> </a:t>
            </a:r>
            <a:r>
              <a:rPr lang="en-GB" altLang="sv-SE" baseline="0" dirty="0" err="1"/>
              <a:t>reduktionism</a:t>
            </a:r>
            <a:r>
              <a:rPr lang="en-GB" altLang="sv-SE" baseline="0" dirty="0"/>
              <a:t>: Vi </a:t>
            </a:r>
            <a:r>
              <a:rPr lang="en-GB" altLang="sv-SE" baseline="0" dirty="0" err="1"/>
              <a:t>tittar</a:t>
            </a:r>
            <a:r>
              <a:rPr lang="en-GB" altLang="sv-SE" baseline="0" dirty="0"/>
              <a:t> </a:t>
            </a:r>
            <a:r>
              <a:rPr lang="en-GB" altLang="sv-SE" baseline="0" dirty="0" err="1"/>
              <a:t>på</a:t>
            </a:r>
            <a:r>
              <a:rPr lang="en-GB" altLang="sv-SE" baseline="0" dirty="0"/>
              <a:t> </a:t>
            </a:r>
            <a:r>
              <a:rPr lang="en-GB" altLang="sv-SE" baseline="0" dirty="0" err="1"/>
              <a:t>en</a:t>
            </a:r>
            <a:r>
              <a:rPr lang="en-GB" altLang="sv-SE" baseline="0" dirty="0"/>
              <a:t> </a:t>
            </a:r>
            <a:r>
              <a:rPr lang="en-GB" altLang="sv-SE" baseline="0" dirty="0" err="1"/>
              <a:t>massmedial</a:t>
            </a:r>
            <a:r>
              <a:rPr lang="en-GB" altLang="sv-SE" baseline="0" dirty="0"/>
              <a:t> och </a:t>
            </a:r>
            <a:r>
              <a:rPr lang="en-GB" altLang="sv-SE" baseline="0" dirty="0" err="1"/>
              <a:t>dramatisk</a:t>
            </a:r>
            <a:r>
              <a:rPr lang="en-GB" altLang="sv-SE" baseline="0" dirty="0"/>
              <a:t> </a:t>
            </a:r>
            <a:r>
              <a:rPr lang="en-GB" altLang="sv-SE" baseline="0" dirty="0" err="1"/>
              <a:t>detalj</a:t>
            </a:r>
            <a:r>
              <a:rPr lang="en-GB" altLang="sv-SE" baseline="0" dirty="0"/>
              <a:t> </a:t>
            </a:r>
            <a:r>
              <a:rPr lang="en-GB" altLang="sv-SE" baseline="0" dirty="0" err="1"/>
              <a:t>i</a:t>
            </a:r>
            <a:r>
              <a:rPr lang="en-GB" altLang="sv-SE" baseline="0" dirty="0"/>
              <a:t> </a:t>
            </a:r>
            <a:r>
              <a:rPr lang="en-GB" altLang="sv-SE" baseline="0" dirty="0" err="1"/>
              <a:t>sänder</a:t>
            </a:r>
            <a:r>
              <a:rPr lang="en-GB" altLang="sv-SE" baseline="0" dirty="0"/>
              <a:t>, </a:t>
            </a:r>
            <a:r>
              <a:rPr lang="en-GB" altLang="sv-SE" baseline="0" dirty="0" err="1"/>
              <a:t>vilket</a:t>
            </a:r>
            <a:r>
              <a:rPr lang="en-GB" altLang="sv-SE" baseline="0" dirty="0"/>
              <a:t> </a:t>
            </a:r>
            <a:r>
              <a:rPr lang="en-GB" altLang="sv-SE" baseline="0" dirty="0" err="1"/>
              <a:t>är</a:t>
            </a:r>
            <a:r>
              <a:rPr lang="en-GB" altLang="sv-SE" baseline="0" dirty="0"/>
              <a:t> OK </a:t>
            </a:r>
            <a:r>
              <a:rPr lang="en-GB" altLang="sv-SE" baseline="0" dirty="0" err="1"/>
              <a:t>på</a:t>
            </a:r>
            <a:r>
              <a:rPr lang="en-GB" altLang="sv-SE" baseline="0" dirty="0"/>
              <a:t> </a:t>
            </a:r>
            <a:r>
              <a:rPr lang="en-GB" altLang="sv-SE" baseline="0" dirty="0" err="1"/>
              <a:t>sitt</a:t>
            </a:r>
            <a:r>
              <a:rPr lang="en-GB" altLang="sv-SE" baseline="0" dirty="0"/>
              <a:t> </a:t>
            </a:r>
            <a:r>
              <a:rPr lang="en-GB" altLang="sv-SE" baseline="0" dirty="0" err="1"/>
              <a:t>sätt</a:t>
            </a:r>
            <a:r>
              <a:rPr lang="en-GB" altLang="sv-SE" baseline="0" dirty="0"/>
              <a:t>, men vi </a:t>
            </a:r>
            <a:r>
              <a:rPr lang="en-GB" altLang="sv-SE" baseline="0" dirty="0" err="1"/>
              <a:t>gör</a:t>
            </a:r>
            <a:r>
              <a:rPr lang="en-GB" altLang="sv-SE" baseline="0" dirty="0"/>
              <a:t> </a:t>
            </a:r>
            <a:r>
              <a:rPr lang="en-GB" altLang="sv-SE" baseline="0" dirty="0" err="1"/>
              <a:t>detta</a:t>
            </a:r>
            <a:r>
              <a:rPr lang="en-GB" altLang="sv-SE" baseline="0" dirty="0"/>
              <a:t> </a:t>
            </a:r>
            <a:r>
              <a:rPr lang="en-GB" altLang="sv-SE" i="1" baseline="0" dirty="0" err="1"/>
              <a:t>istället</a:t>
            </a:r>
            <a:r>
              <a:rPr lang="en-GB" altLang="sv-SE" baseline="0" dirty="0"/>
              <a:t> för </a:t>
            </a:r>
            <a:r>
              <a:rPr lang="en-GB" altLang="sv-SE" baseline="0" dirty="0" err="1"/>
              <a:t>att</a:t>
            </a:r>
            <a:r>
              <a:rPr lang="en-GB" altLang="sv-SE" baseline="0" dirty="0"/>
              <a:t> </a:t>
            </a:r>
            <a:r>
              <a:rPr lang="en-GB" altLang="sv-SE" baseline="0" dirty="0" err="1"/>
              <a:t>skapa</a:t>
            </a:r>
            <a:r>
              <a:rPr lang="en-GB" altLang="sv-SE" baseline="0" dirty="0"/>
              <a:t> </a:t>
            </a:r>
            <a:r>
              <a:rPr lang="en-GB" altLang="sv-SE" baseline="0" dirty="0" err="1"/>
              <a:t>grepp</a:t>
            </a:r>
            <a:r>
              <a:rPr lang="en-GB" altLang="sv-SE" baseline="0" dirty="0"/>
              <a:t> om </a:t>
            </a:r>
            <a:r>
              <a:rPr lang="en-GB" altLang="sv-SE" baseline="0" dirty="0" err="1"/>
              <a:t>helheten</a:t>
            </a:r>
            <a:r>
              <a:rPr lang="en-GB" altLang="sv-SE" baseline="0" dirty="0"/>
              <a:t>. </a:t>
            </a:r>
          </a:p>
          <a:p>
            <a:pPr eaLnBrk="1" hangingPunct="1">
              <a:spcBef>
                <a:spcPct val="0"/>
              </a:spcBef>
            </a:pPr>
            <a:endParaRPr lang="en-GB" altLang="sv-SE" baseline="0" dirty="0"/>
          </a:p>
          <a:p>
            <a:pPr eaLnBrk="1" hangingPunct="1">
              <a:spcBef>
                <a:spcPct val="0"/>
              </a:spcBef>
            </a:pPr>
            <a:r>
              <a:rPr lang="en-GB" altLang="sv-SE" baseline="0" dirty="0" err="1"/>
              <a:t>Gör</a:t>
            </a:r>
            <a:r>
              <a:rPr lang="en-GB" altLang="sv-SE" baseline="0" dirty="0"/>
              <a:t> man </a:t>
            </a:r>
            <a:r>
              <a:rPr lang="en-GB" altLang="sv-SE" baseline="0" dirty="0" err="1"/>
              <a:t>däremot</a:t>
            </a:r>
            <a:r>
              <a:rPr lang="en-GB" altLang="sv-SE" baseline="0" dirty="0"/>
              <a:t> </a:t>
            </a:r>
            <a:r>
              <a:rPr lang="en-GB" altLang="sv-SE" baseline="0" dirty="0" err="1"/>
              <a:t>rätt</a:t>
            </a:r>
            <a:r>
              <a:rPr lang="en-GB" altLang="sv-SE" baseline="0" dirty="0"/>
              <a:t> </a:t>
            </a:r>
            <a:r>
              <a:rPr lang="en-GB" altLang="sv-SE" baseline="0" dirty="0" err="1"/>
              <a:t>så</a:t>
            </a:r>
            <a:r>
              <a:rPr lang="en-GB" altLang="sv-SE" baseline="0" dirty="0"/>
              <a:t> </a:t>
            </a:r>
            <a:r>
              <a:rPr lang="en-GB" altLang="sv-SE" i="1" baseline="0" dirty="0" err="1"/>
              <a:t>börjar</a:t>
            </a:r>
            <a:r>
              <a:rPr lang="en-GB" altLang="sv-SE" baseline="0" dirty="0"/>
              <a:t> man med </a:t>
            </a:r>
            <a:r>
              <a:rPr lang="en-GB" altLang="sv-SE" baseline="0" dirty="0" err="1"/>
              <a:t>att</a:t>
            </a:r>
            <a:r>
              <a:rPr lang="en-GB" altLang="sv-SE" baseline="0" dirty="0"/>
              <a:t> </a:t>
            </a:r>
            <a:r>
              <a:rPr lang="en-GB" altLang="sv-SE" baseline="0" dirty="0" err="1"/>
              <a:t>förstå</a:t>
            </a:r>
            <a:r>
              <a:rPr lang="en-GB" altLang="sv-SE" baseline="0" dirty="0"/>
              <a:t> </a:t>
            </a:r>
            <a:r>
              <a:rPr lang="en-GB" altLang="sv-SE" baseline="0" dirty="0" err="1"/>
              <a:t>helheten</a:t>
            </a:r>
            <a:r>
              <a:rPr lang="en-GB" altLang="sv-SE" baseline="0" dirty="0"/>
              <a:t> </a:t>
            </a:r>
            <a:r>
              <a:rPr lang="en-GB" altLang="sv-SE" baseline="0" dirty="0" err="1"/>
              <a:t>bättre</a:t>
            </a:r>
            <a:r>
              <a:rPr lang="en-GB" altLang="sv-SE" baseline="0" dirty="0"/>
              <a:t> för </a:t>
            </a:r>
            <a:r>
              <a:rPr lang="en-GB" altLang="sv-SE" baseline="0" dirty="0" err="1"/>
              <a:t>då</a:t>
            </a:r>
            <a:r>
              <a:rPr lang="en-GB" altLang="sv-SE" baseline="0" dirty="0"/>
              <a:t> </a:t>
            </a:r>
            <a:r>
              <a:rPr lang="en-GB" altLang="sv-SE" baseline="0" dirty="0" err="1"/>
              <a:t>förstår</a:t>
            </a:r>
            <a:r>
              <a:rPr lang="en-GB" altLang="sv-SE" baseline="0" dirty="0"/>
              <a:t> man </a:t>
            </a:r>
            <a:r>
              <a:rPr lang="en-GB" altLang="sv-SE" baseline="0" dirty="0" err="1"/>
              <a:t>även</a:t>
            </a:r>
            <a:r>
              <a:rPr lang="en-GB" altLang="sv-SE" baseline="0" dirty="0"/>
              <a:t> </a:t>
            </a:r>
            <a:r>
              <a:rPr lang="en-GB" altLang="sv-SE" baseline="0" dirty="0" err="1"/>
              <a:t>detaljerna</a:t>
            </a:r>
            <a:r>
              <a:rPr lang="en-GB" altLang="sv-SE" baseline="0" dirty="0"/>
              <a:t> </a:t>
            </a:r>
            <a:r>
              <a:rPr lang="en-GB" altLang="sv-SE" baseline="0" dirty="0" err="1"/>
              <a:t>och</a:t>
            </a:r>
            <a:r>
              <a:rPr lang="en-GB" altLang="sv-SE" baseline="0" dirty="0"/>
              <a:t> </a:t>
            </a:r>
            <a:r>
              <a:rPr lang="en-GB" altLang="sv-SE" baseline="0" dirty="0" err="1"/>
              <a:t>hur</a:t>
            </a:r>
            <a:r>
              <a:rPr lang="en-GB" altLang="sv-SE" baseline="0" dirty="0"/>
              <a:t> de </a:t>
            </a:r>
            <a:r>
              <a:rPr lang="en-GB" altLang="sv-SE" baseline="0" dirty="0" err="1"/>
              <a:t>hänger</a:t>
            </a:r>
            <a:r>
              <a:rPr lang="en-GB" altLang="sv-SE" baseline="0" dirty="0"/>
              <a:t> </a:t>
            </a:r>
            <a:r>
              <a:rPr lang="en-GB" altLang="sv-SE" baseline="0" dirty="0" err="1"/>
              <a:t>ihop</a:t>
            </a:r>
            <a:r>
              <a:rPr lang="en-GB" altLang="sv-SE" baseline="0" dirty="0"/>
              <a:t>. </a:t>
            </a:r>
            <a:r>
              <a:rPr lang="en-GB" altLang="sv-SE" baseline="0" dirty="0" err="1"/>
              <a:t>Då</a:t>
            </a:r>
            <a:r>
              <a:rPr lang="en-GB" altLang="sv-SE" baseline="0" dirty="0"/>
              <a:t> </a:t>
            </a:r>
            <a:r>
              <a:rPr lang="en-GB" altLang="sv-SE" baseline="0" dirty="0" err="1"/>
              <a:t>först</a:t>
            </a:r>
            <a:r>
              <a:rPr lang="en-GB" altLang="sv-SE" baseline="0" dirty="0"/>
              <a:t> </a:t>
            </a:r>
            <a:r>
              <a:rPr lang="en-GB" altLang="sv-SE" baseline="0" dirty="0" err="1"/>
              <a:t>kan</a:t>
            </a:r>
            <a:r>
              <a:rPr lang="en-GB" altLang="sv-SE" baseline="0" dirty="0"/>
              <a:t> man via </a:t>
            </a:r>
            <a:r>
              <a:rPr lang="en-GB" altLang="sv-SE" baseline="0" dirty="0" err="1"/>
              <a:t>genomtänkta</a:t>
            </a:r>
            <a:r>
              <a:rPr lang="en-GB" altLang="sv-SE" baseline="0" dirty="0"/>
              <a:t> </a:t>
            </a:r>
            <a:r>
              <a:rPr lang="en-GB" altLang="sv-SE" baseline="0" dirty="0" err="1"/>
              <a:t>åtgärdsplaner</a:t>
            </a:r>
            <a:r>
              <a:rPr lang="en-GB" altLang="sv-SE" baseline="0" dirty="0"/>
              <a:t> </a:t>
            </a:r>
            <a:r>
              <a:rPr lang="en-GB" altLang="sv-SE" baseline="0" dirty="0" err="1"/>
              <a:t>tackla</a:t>
            </a:r>
            <a:r>
              <a:rPr lang="en-GB" altLang="sv-SE" baseline="0" dirty="0"/>
              <a:t> </a:t>
            </a:r>
            <a:r>
              <a:rPr lang="en-GB" altLang="sv-SE" baseline="0" dirty="0" err="1"/>
              <a:t>massor</a:t>
            </a:r>
            <a:r>
              <a:rPr lang="en-GB" altLang="sv-SE" baseline="0" dirty="0"/>
              <a:t> </a:t>
            </a:r>
            <a:r>
              <a:rPr lang="en-GB" altLang="sv-SE" baseline="0" dirty="0" err="1"/>
              <a:t>av</a:t>
            </a:r>
            <a:r>
              <a:rPr lang="en-GB" altLang="sv-SE" baseline="0" dirty="0"/>
              <a:t> problem </a:t>
            </a:r>
            <a:r>
              <a:rPr lang="en-GB" altLang="sv-SE" baseline="0" dirty="0" err="1"/>
              <a:t>på</a:t>
            </a:r>
            <a:r>
              <a:rPr lang="en-GB" altLang="sv-SE" baseline="0" dirty="0"/>
              <a:t> </a:t>
            </a:r>
            <a:r>
              <a:rPr lang="en-GB" altLang="sv-SE" baseline="0" dirty="0" err="1"/>
              <a:t>en</a:t>
            </a:r>
            <a:r>
              <a:rPr lang="en-GB" altLang="sv-SE" baseline="0" dirty="0"/>
              <a:t> </a:t>
            </a:r>
            <a:r>
              <a:rPr lang="en-GB" altLang="sv-SE" baseline="0" dirty="0" err="1"/>
              <a:t>gång</a:t>
            </a:r>
            <a:r>
              <a:rPr lang="en-GB" altLang="sv-SE" baseline="0" dirty="0"/>
              <a:t>, vid </a:t>
            </a:r>
            <a:r>
              <a:rPr lang="en-GB" altLang="sv-SE" baseline="0" dirty="0" err="1"/>
              <a:t>roten</a:t>
            </a:r>
            <a:r>
              <a:rPr lang="en-GB" altLang="sv-SE" baseline="0" dirty="0"/>
              <a:t> till det </a:t>
            </a:r>
            <a:r>
              <a:rPr lang="en-GB" altLang="sv-SE" baseline="0" dirty="0" err="1"/>
              <a:t>onda</a:t>
            </a:r>
            <a:r>
              <a:rPr lang="en-GB" altLang="sv-SE" baseline="0" dirty="0"/>
              <a:t>. </a:t>
            </a:r>
            <a:r>
              <a:rPr lang="en-GB" altLang="sv-SE" baseline="0" dirty="0" err="1"/>
              <a:t>Istället</a:t>
            </a:r>
            <a:r>
              <a:rPr lang="en-GB" altLang="sv-SE" baseline="0" dirty="0"/>
              <a:t> för </a:t>
            </a:r>
            <a:r>
              <a:rPr lang="en-GB" altLang="sv-SE" baseline="0" dirty="0" err="1"/>
              <a:t>att</a:t>
            </a:r>
            <a:r>
              <a:rPr lang="en-GB" altLang="sv-SE" baseline="0" dirty="0"/>
              <a:t> </a:t>
            </a:r>
            <a:r>
              <a:rPr lang="en-GB" altLang="sv-SE" baseline="0" dirty="0" err="1"/>
              <a:t>lösa</a:t>
            </a:r>
            <a:r>
              <a:rPr lang="en-GB" altLang="sv-SE" baseline="0" dirty="0"/>
              <a:t> </a:t>
            </a:r>
            <a:r>
              <a:rPr lang="en-GB" altLang="sv-SE" baseline="0" dirty="0" err="1"/>
              <a:t>enskilda</a:t>
            </a:r>
            <a:r>
              <a:rPr lang="en-GB" altLang="sv-SE" baseline="0" dirty="0"/>
              <a:t> problem </a:t>
            </a:r>
            <a:r>
              <a:rPr lang="en-GB" altLang="sv-SE" baseline="0" dirty="0" err="1"/>
              <a:t>ett</a:t>
            </a:r>
            <a:r>
              <a:rPr lang="en-GB" altLang="sv-SE" baseline="0" dirty="0"/>
              <a:t> </a:t>
            </a:r>
            <a:r>
              <a:rPr lang="en-GB" altLang="sv-SE" baseline="0" dirty="0" err="1"/>
              <a:t>och</a:t>
            </a:r>
            <a:r>
              <a:rPr lang="en-GB" altLang="sv-SE" baseline="0" dirty="0"/>
              <a:t> </a:t>
            </a:r>
            <a:r>
              <a:rPr lang="en-GB" altLang="sv-SE" baseline="0" dirty="0" err="1"/>
              <a:t>ett</a:t>
            </a:r>
            <a:r>
              <a:rPr lang="en-GB" altLang="sv-SE" baseline="0" dirty="0"/>
              <a:t> </a:t>
            </a:r>
            <a:r>
              <a:rPr lang="en-GB" altLang="sv-SE" baseline="0" dirty="0" err="1"/>
              <a:t>allteftersom</a:t>
            </a:r>
            <a:r>
              <a:rPr lang="en-GB" altLang="sv-SE" baseline="0" dirty="0"/>
              <a:t> de </a:t>
            </a:r>
            <a:r>
              <a:rPr lang="en-GB" altLang="sv-SE" baseline="0" dirty="0" err="1"/>
              <a:t>uppenbarar</a:t>
            </a:r>
            <a:r>
              <a:rPr lang="en-GB" altLang="sv-SE" baseline="0" dirty="0"/>
              <a:t> sig, </a:t>
            </a:r>
            <a:r>
              <a:rPr lang="en-GB" altLang="sv-SE" baseline="0" dirty="0" err="1"/>
              <a:t>vilket</a:t>
            </a:r>
            <a:r>
              <a:rPr lang="en-GB" altLang="sv-SE" baseline="0" dirty="0"/>
              <a:t> </a:t>
            </a:r>
            <a:r>
              <a:rPr lang="en-GB" altLang="sv-SE" baseline="0" dirty="0" err="1"/>
              <a:t>vanligen</a:t>
            </a:r>
            <a:r>
              <a:rPr lang="en-GB" altLang="sv-SE" baseline="0" dirty="0"/>
              <a:t> </a:t>
            </a:r>
            <a:r>
              <a:rPr lang="en-GB" altLang="sv-SE" baseline="0" dirty="0" err="1"/>
              <a:t>skapar</a:t>
            </a:r>
            <a:r>
              <a:rPr lang="en-GB" altLang="sv-SE" baseline="0" dirty="0"/>
              <a:t> </a:t>
            </a:r>
            <a:r>
              <a:rPr lang="en-GB" altLang="sv-SE" baseline="0" dirty="0" err="1"/>
              <a:t>värre</a:t>
            </a:r>
            <a:r>
              <a:rPr lang="en-GB" altLang="sv-SE" baseline="0" dirty="0"/>
              <a:t> </a:t>
            </a:r>
            <a:r>
              <a:rPr lang="en-GB" altLang="sv-SE" baseline="0" dirty="0" err="1"/>
              <a:t>och</a:t>
            </a:r>
            <a:r>
              <a:rPr lang="en-GB" altLang="sv-SE" baseline="0" dirty="0"/>
              <a:t> </a:t>
            </a:r>
            <a:r>
              <a:rPr lang="en-GB" altLang="sv-SE" baseline="0" dirty="0" err="1"/>
              <a:t>kostsammare</a:t>
            </a:r>
            <a:r>
              <a:rPr lang="en-GB" altLang="sv-SE" baseline="0" dirty="0"/>
              <a:t> problem </a:t>
            </a:r>
            <a:r>
              <a:rPr lang="en-GB" altLang="sv-SE" baseline="0" dirty="0" err="1"/>
              <a:t>längre</a:t>
            </a:r>
            <a:r>
              <a:rPr lang="en-GB" altLang="sv-SE" baseline="0" dirty="0"/>
              <a:t> </a:t>
            </a:r>
            <a:r>
              <a:rPr lang="en-GB" altLang="sv-SE" baseline="0" dirty="0" err="1"/>
              <a:t>fram</a:t>
            </a:r>
            <a:r>
              <a:rPr lang="en-GB" altLang="sv-SE" baseline="0" dirty="0"/>
              <a:t>.</a:t>
            </a:r>
            <a:endParaRPr lang="en-GB" altLang="sv-SE" dirty="0"/>
          </a:p>
        </p:txBody>
      </p:sp>
    </p:spTree>
    <p:extLst>
      <p:ext uri="{BB962C8B-B14F-4D97-AF65-F5344CB8AC3E}">
        <p14:creationId xmlns:p14="http://schemas.microsoft.com/office/powerpoint/2010/main" val="355048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7"/>
          <p:cNvSpPr txBox="1">
            <a:spLocks noGrp="1" noChangeArrowheads="1"/>
          </p:cNvSpPr>
          <p:nvPr/>
        </p:nvSpPr>
        <p:spPr bwMode="auto">
          <a:xfrm>
            <a:off x="3400425" y="8341519"/>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11" tIns="47655" rIns="95311" bIns="47655"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3891C292-87CF-476A-9A18-236C7504AF94}" type="slidenum">
              <a:rPr lang="sv-SE" altLang="sv-SE" sz="1300">
                <a:latin typeface="Times New Roman" panose="02020603050405020304" pitchFamily="18" charset="0"/>
                <a:ea typeface="MS PGothic" panose="020B0600070205080204" pitchFamily="34" charset="-128"/>
              </a:rPr>
              <a:pPr algn="r"/>
              <a:t>6</a:t>
            </a:fld>
            <a:endParaRPr lang="sv-SE" altLang="sv-SE" sz="1300">
              <a:latin typeface="Times New Roman" panose="02020603050405020304" pitchFamily="18" charset="0"/>
              <a:ea typeface="MS PGothic" panose="020B0600070205080204" pitchFamily="34" charset="-128"/>
            </a:endParaRP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11" tIns="47655" rIns="95311" bIns="47655"/>
          <a:lstStyle/>
          <a:p>
            <a:pPr eaLnBrk="1" hangingPunct="1">
              <a:spcBef>
                <a:spcPct val="0"/>
              </a:spcBef>
            </a:pPr>
            <a:r>
              <a:rPr lang="en-GB" altLang="sv-SE" dirty="0"/>
              <a:t>Men </a:t>
            </a:r>
            <a:r>
              <a:rPr lang="en-GB" altLang="sv-SE" dirty="0" err="1"/>
              <a:t>reduktionismen</a:t>
            </a:r>
            <a:r>
              <a:rPr lang="en-GB" altLang="sv-SE" baseline="0" dirty="0"/>
              <a:t> </a:t>
            </a:r>
            <a:r>
              <a:rPr lang="en-GB" altLang="sv-SE" baseline="0" dirty="0" err="1"/>
              <a:t>handlar</a:t>
            </a:r>
            <a:r>
              <a:rPr lang="en-GB" altLang="sv-SE" baseline="0" dirty="0"/>
              <a:t> </a:t>
            </a:r>
            <a:r>
              <a:rPr lang="en-GB" altLang="sv-SE" baseline="0" dirty="0" err="1"/>
              <a:t>även</a:t>
            </a:r>
            <a:r>
              <a:rPr lang="en-GB" altLang="sv-SE" baseline="0" dirty="0"/>
              <a:t> om </a:t>
            </a:r>
            <a:r>
              <a:rPr lang="en-GB" altLang="sv-SE" baseline="0" dirty="0" err="1"/>
              <a:t>alla</a:t>
            </a:r>
            <a:r>
              <a:rPr lang="en-GB" altLang="sv-SE" baseline="0" dirty="0"/>
              <a:t> </a:t>
            </a:r>
            <a:r>
              <a:rPr lang="en-GB" altLang="sv-SE" baseline="0" dirty="0" err="1"/>
              <a:t>verktyg</a:t>
            </a:r>
            <a:r>
              <a:rPr lang="en-GB" altLang="sv-SE" baseline="0" dirty="0"/>
              <a:t> </a:t>
            </a:r>
            <a:r>
              <a:rPr lang="en-GB" altLang="sv-SE" baseline="0" dirty="0" err="1"/>
              <a:t>och</a:t>
            </a:r>
            <a:r>
              <a:rPr lang="en-GB" altLang="sv-SE" baseline="0" dirty="0"/>
              <a:t> </a:t>
            </a:r>
            <a:r>
              <a:rPr lang="en-GB" altLang="sv-SE" baseline="0" dirty="0" err="1"/>
              <a:t>koncept</a:t>
            </a:r>
            <a:r>
              <a:rPr lang="en-GB" altLang="sv-SE" baseline="0" dirty="0"/>
              <a:t> </a:t>
            </a:r>
            <a:r>
              <a:rPr lang="en-GB" altLang="sv-SE" baseline="0" dirty="0" err="1"/>
              <a:t>som</a:t>
            </a:r>
            <a:r>
              <a:rPr lang="en-GB" altLang="sv-SE" baseline="0" dirty="0"/>
              <a:t> </a:t>
            </a:r>
            <a:r>
              <a:rPr lang="en-GB" altLang="sv-SE" baseline="0" dirty="0" err="1"/>
              <a:t>utvecklats</a:t>
            </a:r>
            <a:r>
              <a:rPr lang="en-GB" altLang="sv-SE" baseline="0" dirty="0"/>
              <a:t> för </a:t>
            </a:r>
            <a:r>
              <a:rPr lang="en-GB" altLang="sv-SE" baseline="0" dirty="0" err="1"/>
              <a:t>att</a:t>
            </a:r>
            <a:r>
              <a:rPr lang="en-GB" altLang="sv-SE" baseline="0" dirty="0"/>
              <a:t> </a:t>
            </a:r>
            <a:r>
              <a:rPr lang="en-GB" altLang="sv-SE" baseline="0" dirty="0" err="1"/>
              <a:t>hjälpa</a:t>
            </a:r>
            <a:r>
              <a:rPr lang="en-GB" altLang="sv-SE" baseline="0" dirty="0"/>
              <a:t> till. </a:t>
            </a:r>
            <a:r>
              <a:rPr lang="en-GB" altLang="sv-SE" baseline="0" dirty="0" err="1"/>
              <a:t>Förstår</a:t>
            </a:r>
            <a:r>
              <a:rPr lang="en-GB" altLang="sv-SE" baseline="0" dirty="0"/>
              <a:t> vi </a:t>
            </a:r>
            <a:r>
              <a:rPr lang="en-GB" altLang="sv-SE" baseline="0" dirty="0" err="1"/>
              <a:t>inte</a:t>
            </a:r>
            <a:r>
              <a:rPr lang="en-GB" altLang="sv-SE" baseline="0" dirty="0"/>
              <a:t> </a:t>
            </a:r>
            <a:r>
              <a:rPr lang="en-GB" altLang="sv-SE" baseline="0" dirty="0" err="1"/>
              <a:t>hur</a:t>
            </a:r>
            <a:r>
              <a:rPr lang="en-GB" altLang="sv-SE" baseline="0" dirty="0"/>
              <a:t> de </a:t>
            </a:r>
            <a:r>
              <a:rPr lang="en-GB" altLang="sv-SE" baseline="0" dirty="0" err="1"/>
              <a:t>hänger</a:t>
            </a:r>
            <a:r>
              <a:rPr lang="en-GB" altLang="sv-SE" baseline="0" dirty="0"/>
              <a:t> </a:t>
            </a:r>
            <a:r>
              <a:rPr lang="en-GB" altLang="sv-SE" baseline="0" dirty="0" err="1"/>
              <a:t>ihop</a:t>
            </a:r>
            <a:r>
              <a:rPr lang="en-GB" altLang="sv-SE" baseline="0" dirty="0"/>
              <a:t> med </a:t>
            </a:r>
            <a:r>
              <a:rPr lang="en-GB" altLang="sv-SE" baseline="0" dirty="0" err="1"/>
              <a:t>hållbarhet</a:t>
            </a:r>
            <a:r>
              <a:rPr lang="en-GB" altLang="sv-SE" baseline="0" dirty="0"/>
              <a:t> </a:t>
            </a:r>
            <a:r>
              <a:rPr lang="en-GB" altLang="sv-SE" baseline="0" dirty="0" err="1"/>
              <a:t>och</a:t>
            </a:r>
            <a:r>
              <a:rPr lang="en-GB" altLang="sv-SE" baseline="0" dirty="0"/>
              <a:t> </a:t>
            </a:r>
            <a:r>
              <a:rPr lang="en-GB" altLang="sv-SE" baseline="0" dirty="0" err="1"/>
              <a:t>varandra</a:t>
            </a:r>
            <a:r>
              <a:rPr lang="en-GB" altLang="sv-SE" baseline="0" dirty="0"/>
              <a:t>, </a:t>
            </a:r>
            <a:r>
              <a:rPr lang="en-GB" altLang="sv-SE" baseline="0" dirty="0" err="1"/>
              <a:t>har</a:t>
            </a:r>
            <a:r>
              <a:rPr lang="en-GB" altLang="sv-SE" baseline="0" dirty="0"/>
              <a:t> vi </a:t>
            </a:r>
            <a:r>
              <a:rPr lang="en-GB" altLang="sv-SE" baseline="0" dirty="0" err="1"/>
              <a:t>en</a:t>
            </a:r>
            <a:r>
              <a:rPr lang="en-GB" altLang="sv-SE" baseline="0" dirty="0"/>
              <a:t> </a:t>
            </a:r>
            <a:r>
              <a:rPr lang="en-GB" altLang="sv-SE" baseline="0" dirty="0" err="1"/>
              <a:t>ny</a:t>
            </a:r>
            <a:r>
              <a:rPr lang="en-GB" altLang="sv-SE" baseline="0" dirty="0"/>
              <a:t> </a:t>
            </a:r>
            <a:r>
              <a:rPr lang="en-GB" altLang="sv-SE" baseline="0" dirty="0" err="1"/>
              <a:t>källa</a:t>
            </a:r>
            <a:r>
              <a:rPr lang="en-GB" altLang="sv-SE" baseline="0" dirty="0"/>
              <a:t> till </a:t>
            </a:r>
            <a:r>
              <a:rPr lang="en-GB" altLang="sv-SE" baseline="0" dirty="0" err="1"/>
              <a:t>förvirring</a:t>
            </a:r>
            <a:r>
              <a:rPr lang="en-GB" altLang="sv-SE" baseline="0" dirty="0"/>
              <a:t>. </a:t>
            </a:r>
            <a:r>
              <a:rPr lang="en-GB" altLang="sv-SE" baseline="0" dirty="0" err="1"/>
              <a:t>Varje</a:t>
            </a:r>
            <a:r>
              <a:rPr lang="en-GB" altLang="sv-SE" baseline="0" dirty="0"/>
              <a:t> </a:t>
            </a:r>
            <a:r>
              <a:rPr lang="en-GB" altLang="sv-SE" baseline="0" dirty="0" err="1"/>
              <a:t>verktygsmakare</a:t>
            </a:r>
            <a:r>
              <a:rPr lang="en-GB" altLang="sv-SE" baseline="0" dirty="0"/>
              <a:t> </a:t>
            </a:r>
            <a:r>
              <a:rPr lang="en-GB" altLang="sv-SE" baseline="0" dirty="0" err="1"/>
              <a:t>förordar</a:t>
            </a:r>
            <a:r>
              <a:rPr lang="en-GB" altLang="sv-SE" baseline="0" dirty="0"/>
              <a:t> </a:t>
            </a:r>
            <a:r>
              <a:rPr lang="en-GB" altLang="sv-SE" baseline="0" dirty="0" err="1"/>
              <a:t>sitt</a:t>
            </a:r>
            <a:r>
              <a:rPr lang="en-GB" altLang="sv-SE" baseline="0" dirty="0"/>
              <a:t> </a:t>
            </a:r>
            <a:r>
              <a:rPr lang="en-GB" altLang="sv-SE" baseline="0" dirty="0" err="1"/>
              <a:t>verktyg</a:t>
            </a:r>
            <a:r>
              <a:rPr lang="en-GB" altLang="sv-SE" baseline="0" dirty="0"/>
              <a:t>, </a:t>
            </a:r>
            <a:r>
              <a:rPr lang="en-GB" altLang="sv-SE" baseline="0" dirty="0" err="1"/>
              <a:t>och</a:t>
            </a:r>
            <a:r>
              <a:rPr lang="en-GB" altLang="sv-SE" baseline="0" dirty="0"/>
              <a:t> </a:t>
            </a:r>
            <a:r>
              <a:rPr lang="en-GB" altLang="sv-SE" baseline="0" dirty="0" err="1"/>
              <a:t>inte</a:t>
            </a:r>
            <a:r>
              <a:rPr lang="en-GB" altLang="sv-SE" baseline="0" dirty="0"/>
              <a:t> </a:t>
            </a:r>
            <a:r>
              <a:rPr lang="en-GB" altLang="sv-SE" baseline="0" dirty="0" err="1"/>
              <a:t>sällan</a:t>
            </a:r>
            <a:r>
              <a:rPr lang="en-GB" altLang="sv-SE" baseline="0" dirty="0"/>
              <a:t> </a:t>
            </a:r>
            <a:r>
              <a:rPr lang="en-GB" altLang="sv-SE" baseline="0" dirty="0" err="1"/>
              <a:t>på</a:t>
            </a:r>
            <a:r>
              <a:rPr lang="en-GB" altLang="sv-SE" baseline="0" dirty="0"/>
              <a:t> </a:t>
            </a:r>
            <a:r>
              <a:rPr lang="en-GB" altLang="sv-SE" baseline="0" dirty="0" err="1"/>
              <a:t>goda</a:t>
            </a:r>
            <a:r>
              <a:rPr lang="en-GB" altLang="sv-SE" baseline="0" dirty="0"/>
              <a:t> </a:t>
            </a:r>
            <a:r>
              <a:rPr lang="en-GB" altLang="sv-SE" baseline="0" dirty="0" err="1"/>
              <a:t>grunder</a:t>
            </a:r>
            <a:r>
              <a:rPr lang="en-GB" altLang="sv-SE" baseline="0" dirty="0"/>
              <a:t>. Men </a:t>
            </a:r>
            <a:r>
              <a:rPr lang="en-GB" altLang="sv-SE" baseline="0" dirty="0" err="1"/>
              <a:t>exakt</a:t>
            </a:r>
            <a:r>
              <a:rPr lang="en-GB" altLang="sv-SE" baseline="0" dirty="0"/>
              <a:t> </a:t>
            </a:r>
            <a:r>
              <a:rPr lang="en-GB" altLang="sv-SE" i="1" baseline="0" dirty="0" err="1"/>
              <a:t>vad</a:t>
            </a:r>
            <a:r>
              <a:rPr lang="en-GB" altLang="sv-SE" i="1" baseline="0" dirty="0"/>
              <a:t> </a:t>
            </a:r>
            <a:r>
              <a:rPr lang="en-GB" altLang="sv-SE" i="1" baseline="0" dirty="0" err="1"/>
              <a:t>är</a:t>
            </a:r>
            <a:r>
              <a:rPr lang="en-GB" altLang="sv-SE" i="1" baseline="0" dirty="0"/>
              <a:t> </a:t>
            </a:r>
            <a:r>
              <a:rPr lang="en-GB" altLang="sv-SE" i="1" baseline="0" dirty="0" err="1"/>
              <a:t>det</a:t>
            </a:r>
            <a:r>
              <a:rPr lang="en-GB" altLang="sv-SE" i="1" baseline="0" dirty="0"/>
              <a:t> </a:t>
            </a:r>
            <a:r>
              <a:rPr lang="en-GB" altLang="sv-SE" i="1" baseline="0" dirty="0" err="1"/>
              <a:t>verktyget</a:t>
            </a:r>
            <a:r>
              <a:rPr lang="en-GB" altLang="sv-SE" i="1" baseline="0" dirty="0"/>
              <a:t> </a:t>
            </a:r>
            <a:r>
              <a:rPr lang="en-GB" altLang="sv-SE" i="1" baseline="0" dirty="0" err="1"/>
              <a:t>gör</a:t>
            </a:r>
            <a:r>
              <a:rPr lang="en-GB" altLang="sv-SE" i="1" baseline="0" dirty="0"/>
              <a:t> </a:t>
            </a:r>
            <a:r>
              <a:rPr lang="en-GB" altLang="sv-SE" i="1" baseline="0" dirty="0" err="1"/>
              <a:t>i</a:t>
            </a:r>
            <a:r>
              <a:rPr lang="en-GB" altLang="sv-SE" i="1" baseline="0" dirty="0"/>
              <a:t> </a:t>
            </a:r>
            <a:r>
              <a:rPr lang="en-GB" altLang="sv-SE" i="1" baseline="0" dirty="0" err="1"/>
              <a:t>det</a:t>
            </a:r>
            <a:r>
              <a:rPr lang="en-GB" altLang="sv-SE" i="1" baseline="0" dirty="0"/>
              <a:t> </a:t>
            </a:r>
            <a:r>
              <a:rPr lang="en-GB" altLang="sv-SE" i="1" baseline="0" dirty="0" err="1"/>
              <a:t>stora</a:t>
            </a:r>
            <a:r>
              <a:rPr lang="en-GB" altLang="sv-SE" i="1" baseline="0" dirty="0"/>
              <a:t> </a:t>
            </a:r>
            <a:r>
              <a:rPr lang="en-GB" altLang="sv-SE" i="1" baseline="0" dirty="0" err="1"/>
              <a:t>sammanhanget</a:t>
            </a:r>
            <a:r>
              <a:rPr lang="en-GB" altLang="sv-SE" baseline="0" dirty="0"/>
              <a:t>? Vet man </a:t>
            </a:r>
            <a:r>
              <a:rPr lang="en-GB" altLang="sv-SE" baseline="0" dirty="0" err="1"/>
              <a:t>inte</a:t>
            </a:r>
            <a:r>
              <a:rPr lang="en-GB" altLang="sv-SE" baseline="0" dirty="0"/>
              <a:t> </a:t>
            </a:r>
            <a:r>
              <a:rPr lang="en-GB" altLang="sv-SE" baseline="0" dirty="0" err="1"/>
              <a:t>det</a:t>
            </a:r>
            <a:r>
              <a:rPr lang="en-GB" altLang="sv-SE" baseline="0" dirty="0"/>
              <a:t> </a:t>
            </a:r>
            <a:r>
              <a:rPr lang="en-GB" altLang="sv-SE" baseline="0" dirty="0" err="1"/>
              <a:t>blir</a:t>
            </a:r>
            <a:r>
              <a:rPr lang="en-GB" altLang="sv-SE" baseline="0" dirty="0"/>
              <a:t> </a:t>
            </a:r>
            <a:r>
              <a:rPr lang="en-GB" altLang="sv-SE" baseline="0" dirty="0" err="1"/>
              <a:t>det</a:t>
            </a:r>
            <a:r>
              <a:rPr lang="en-GB" altLang="sv-SE" baseline="0" dirty="0"/>
              <a:t> </a:t>
            </a:r>
            <a:r>
              <a:rPr lang="en-GB" altLang="sv-SE" baseline="0" dirty="0" err="1"/>
              <a:t>svårt</a:t>
            </a:r>
            <a:r>
              <a:rPr lang="en-GB" altLang="sv-SE" baseline="0" dirty="0"/>
              <a:t> </a:t>
            </a:r>
            <a:r>
              <a:rPr lang="en-GB" altLang="sv-SE" baseline="0" dirty="0" err="1"/>
              <a:t>att</a:t>
            </a:r>
            <a:r>
              <a:rPr lang="en-GB" altLang="sv-SE" baseline="0" dirty="0"/>
              <a:t> </a:t>
            </a:r>
            <a:r>
              <a:rPr lang="en-GB" altLang="sv-SE" baseline="0" dirty="0" err="1"/>
              <a:t>välja</a:t>
            </a:r>
            <a:r>
              <a:rPr lang="en-GB" altLang="sv-SE" baseline="0" dirty="0"/>
              <a:t> de </a:t>
            </a:r>
            <a:r>
              <a:rPr lang="en-GB" altLang="sv-SE" baseline="0" dirty="0" err="1"/>
              <a:t>verktyg</a:t>
            </a:r>
            <a:r>
              <a:rPr lang="en-GB" altLang="sv-SE" baseline="0" dirty="0"/>
              <a:t> </a:t>
            </a:r>
            <a:r>
              <a:rPr lang="en-GB" altLang="sv-SE" baseline="0" dirty="0" err="1"/>
              <a:t>som</a:t>
            </a:r>
            <a:r>
              <a:rPr lang="en-GB" altLang="sv-SE" baseline="0" dirty="0"/>
              <a:t> </a:t>
            </a:r>
            <a:r>
              <a:rPr lang="en-GB" altLang="sv-SE" baseline="0" dirty="0" err="1"/>
              <a:t>är</a:t>
            </a:r>
            <a:r>
              <a:rPr lang="en-GB" altLang="sv-SE" baseline="0" dirty="0"/>
              <a:t> </a:t>
            </a:r>
            <a:r>
              <a:rPr lang="en-GB" altLang="sv-SE" baseline="0" dirty="0" err="1"/>
              <a:t>relevanta</a:t>
            </a:r>
            <a:r>
              <a:rPr lang="en-GB" altLang="sv-SE" baseline="0" dirty="0"/>
              <a:t> för just </a:t>
            </a:r>
            <a:r>
              <a:rPr lang="en-GB" altLang="sv-SE" i="1" baseline="0" dirty="0"/>
              <a:t>min</a:t>
            </a:r>
            <a:r>
              <a:rPr lang="en-GB" altLang="sv-SE" baseline="0" dirty="0"/>
              <a:t> </a:t>
            </a:r>
            <a:r>
              <a:rPr lang="en-GB" altLang="sv-SE" baseline="0" dirty="0" err="1"/>
              <a:t>eller</a:t>
            </a:r>
            <a:r>
              <a:rPr lang="en-GB" altLang="sv-SE" baseline="0" dirty="0"/>
              <a:t> </a:t>
            </a:r>
            <a:r>
              <a:rPr lang="en-GB" altLang="sv-SE" i="1" baseline="0" dirty="0" err="1"/>
              <a:t>vår</a:t>
            </a:r>
            <a:r>
              <a:rPr lang="en-GB" altLang="sv-SE" baseline="0" dirty="0"/>
              <a:t> plan </a:t>
            </a:r>
            <a:r>
              <a:rPr lang="en-GB" altLang="sv-SE" baseline="0" dirty="0" err="1"/>
              <a:t>och</a:t>
            </a:r>
            <a:r>
              <a:rPr lang="en-GB" altLang="sv-SE" baseline="0" dirty="0"/>
              <a:t> </a:t>
            </a:r>
            <a:r>
              <a:rPr lang="en-GB" altLang="sv-SE" baseline="0" dirty="0" err="1"/>
              <a:t>använda</a:t>
            </a:r>
            <a:r>
              <a:rPr lang="en-GB" altLang="sv-SE" baseline="0" dirty="0"/>
              <a:t> </a:t>
            </a:r>
            <a:r>
              <a:rPr lang="en-GB" altLang="sv-SE" baseline="0" dirty="0" err="1"/>
              <a:t>dessa</a:t>
            </a:r>
            <a:r>
              <a:rPr lang="en-GB" altLang="sv-SE" baseline="0" dirty="0"/>
              <a:t> </a:t>
            </a:r>
            <a:r>
              <a:rPr lang="en-GB" altLang="sv-SE" baseline="0" dirty="0" err="1"/>
              <a:t>på</a:t>
            </a:r>
            <a:r>
              <a:rPr lang="en-GB" altLang="sv-SE" baseline="0" dirty="0"/>
              <a:t> </a:t>
            </a:r>
            <a:r>
              <a:rPr lang="en-GB" altLang="sv-SE" baseline="0" dirty="0" err="1"/>
              <a:t>ett</a:t>
            </a:r>
            <a:r>
              <a:rPr lang="en-GB" altLang="sv-SE" baseline="0" dirty="0"/>
              <a:t> </a:t>
            </a:r>
            <a:r>
              <a:rPr lang="en-GB" altLang="sv-SE" baseline="0" dirty="0" err="1"/>
              <a:t>sätt</a:t>
            </a:r>
            <a:r>
              <a:rPr lang="en-GB" altLang="sv-SE" baseline="0" dirty="0"/>
              <a:t> </a:t>
            </a:r>
            <a:r>
              <a:rPr lang="en-GB" altLang="sv-SE" baseline="0" dirty="0" err="1"/>
              <a:t>som</a:t>
            </a:r>
            <a:r>
              <a:rPr lang="en-GB" altLang="sv-SE" baseline="0" dirty="0"/>
              <a:t> </a:t>
            </a:r>
            <a:r>
              <a:rPr lang="en-GB" altLang="sv-SE" baseline="0" dirty="0" err="1"/>
              <a:t>hänger</a:t>
            </a:r>
            <a:r>
              <a:rPr lang="en-GB" altLang="sv-SE" baseline="0" dirty="0"/>
              <a:t> </a:t>
            </a:r>
            <a:r>
              <a:rPr lang="en-GB" altLang="sv-SE" baseline="0" dirty="0" err="1"/>
              <a:t>ihop</a:t>
            </a:r>
            <a:r>
              <a:rPr lang="en-GB" altLang="sv-SE" baseline="0" dirty="0"/>
              <a:t> med </a:t>
            </a:r>
            <a:r>
              <a:rPr lang="en-GB" altLang="sv-SE" baseline="0" dirty="0" err="1"/>
              <a:t>varandra</a:t>
            </a:r>
            <a:r>
              <a:rPr lang="en-GB" altLang="sv-SE" baseline="0" dirty="0"/>
              <a:t> för just </a:t>
            </a:r>
            <a:r>
              <a:rPr lang="en-GB" altLang="sv-SE" i="1" baseline="0" dirty="0"/>
              <a:t>mitt</a:t>
            </a:r>
            <a:r>
              <a:rPr lang="en-GB" altLang="sv-SE" baseline="0" dirty="0"/>
              <a:t> </a:t>
            </a:r>
            <a:r>
              <a:rPr lang="en-GB" altLang="sv-SE" baseline="0" dirty="0" err="1"/>
              <a:t>eller</a:t>
            </a:r>
            <a:r>
              <a:rPr lang="en-GB" altLang="sv-SE" baseline="0" dirty="0"/>
              <a:t> </a:t>
            </a:r>
            <a:r>
              <a:rPr lang="en-GB" altLang="sv-SE" i="1" baseline="0" dirty="0" err="1"/>
              <a:t>vårt</a:t>
            </a:r>
            <a:r>
              <a:rPr lang="en-GB" altLang="sv-SE" baseline="0" dirty="0"/>
              <a:t> </a:t>
            </a:r>
            <a:r>
              <a:rPr lang="en-GB" altLang="sv-SE" baseline="0" dirty="0" err="1"/>
              <a:t>uppdrag</a:t>
            </a:r>
            <a:r>
              <a:rPr lang="en-GB" altLang="sv-SE" baseline="0" dirty="0"/>
              <a:t>. </a:t>
            </a:r>
            <a:endParaRPr lang="en-GB" altLang="sv-SE" dirty="0"/>
          </a:p>
        </p:txBody>
      </p:sp>
    </p:spTree>
    <p:extLst>
      <p:ext uri="{BB962C8B-B14F-4D97-AF65-F5344CB8AC3E}">
        <p14:creationId xmlns:p14="http://schemas.microsoft.com/office/powerpoint/2010/main" val="419867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7"/>
          <p:cNvSpPr txBox="1">
            <a:spLocks noGrp="1" noChangeArrowheads="1"/>
          </p:cNvSpPr>
          <p:nvPr/>
        </p:nvSpPr>
        <p:spPr bwMode="auto">
          <a:xfrm>
            <a:off x="3400425" y="8202612"/>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11" tIns="47655" rIns="95311" bIns="47655"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3891C292-87CF-476A-9A18-236C7504AF94}" type="slidenum">
              <a:rPr lang="sv-SE" altLang="sv-SE" sz="1300">
                <a:latin typeface="Times New Roman" panose="02020603050405020304" pitchFamily="18" charset="0"/>
                <a:ea typeface="MS PGothic" panose="020B0600070205080204" pitchFamily="34" charset="-128"/>
              </a:rPr>
              <a:pPr algn="r"/>
              <a:t>7</a:t>
            </a:fld>
            <a:endParaRPr lang="sv-SE" altLang="sv-SE" sz="1300" dirty="0">
              <a:latin typeface="Times New Roman" panose="02020603050405020304" pitchFamily="18" charset="0"/>
              <a:ea typeface="MS PGothic" panose="020B0600070205080204" pitchFamily="34" charset="-128"/>
            </a:endParaRP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11" tIns="47655" rIns="95311" bIns="47655"/>
          <a:lstStyle/>
          <a:p>
            <a:pPr eaLnBrk="1" hangingPunct="1">
              <a:spcBef>
                <a:spcPct val="0"/>
              </a:spcBef>
            </a:pPr>
            <a:r>
              <a:rPr lang="en-GB" altLang="sv-SE" dirty="0"/>
              <a:t>Sen</a:t>
            </a:r>
            <a:r>
              <a:rPr lang="en-GB" altLang="sv-SE" baseline="0" dirty="0"/>
              <a:t> </a:t>
            </a:r>
            <a:r>
              <a:rPr lang="en-GB" altLang="sv-SE" baseline="0" dirty="0" err="1"/>
              <a:t>finns</a:t>
            </a:r>
            <a:r>
              <a:rPr lang="en-GB" altLang="sv-SE" baseline="0" dirty="0"/>
              <a:t> </a:t>
            </a:r>
            <a:r>
              <a:rPr lang="en-GB" altLang="sv-SE" baseline="0" dirty="0" err="1"/>
              <a:t>det</a:t>
            </a:r>
            <a:r>
              <a:rPr lang="en-GB" altLang="sv-SE" baseline="0" dirty="0"/>
              <a:t> </a:t>
            </a:r>
            <a:r>
              <a:rPr lang="en-GB" altLang="sv-SE" baseline="0" dirty="0" err="1"/>
              <a:t>en</a:t>
            </a:r>
            <a:r>
              <a:rPr lang="en-GB" altLang="sv-SE" baseline="0" dirty="0"/>
              <a:t> </a:t>
            </a:r>
            <a:r>
              <a:rPr lang="en-GB" altLang="sv-SE" baseline="0" dirty="0" err="1"/>
              <a:t>annan</a:t>
            </a:r>
            <a:r>
              <a:rPr lang="en-GB" altLang="sv-SE" baseline="0" dirty="0"/>
              <a:t> dimension </a:t>
            </a:r>
            <a:r>
              <a:rPr lang="en-GB" altLang="sv-SE" baseline="0" dirty="0" err="1"/>
              <a:t>på</a:t>
            </a:r>
            <a:r>
              <a:rPr lang="en-GB" altLang="sv-SE" baseline="0" dirty="0"/>
              <a:t> </a:t>
            </a:r>
            <a:r>
              <a:rPr lang="en-GB" altLang="sv-SE" baseline="0" dirty="0" err="1"/>
              <a:t>reduktionism</a:t>
            </a:r>
            <a:r>
              <a:rPr lang="en-GB" altLang="sv-SE" baseline="0" dirty="0"/>
              <a:t> </a:t>
            </a:r>
            <a:r>
              <a:rPr lang="en-GB" altLang="sv-SE" baseline="0" dirty="0" err="1"/>
              <a:t>som</a:t>
            </a:r>
            <a:r>
              <a:rPr lang="en-GB" altLang="sv-SE" baseline="0" dirty="0"/>
              <a:t> nog de </a:t>
            </a:r>
            <a:r>
              <a:rPr lang="en-GB" altLang="sv-SE" baseline="0" dirty="0" err="1"/>
              <a:t>flesta</a:t>
            </a:r>
            <a:r>
              <a:rPr lang="en-GB" altLang="sv-SE" baseline="0" dirty="0"/>
              <a:t> </a:t>
            </a:r>
            <a:r>
              <a:rPr lang="en-GB" altLang="sv-SE" baseline="0" dirty="0" err="1"/>
              <a:t>känner</a:t>
            </a:r>
            <a:r>
              <a:rPr lang="en-GB" altLang="sv-SE" baseline="0" dirty="0"/>
              <a:t> </a:t>
            </a:r>
            <a:r>
              <a:rPr lang="en-GB" altLang="sv-SE" baseline="0" dirty="0" err="1"/>
              <a:t>igen</a:t>
            </a:r>
            <a:r>
              <a:rPr lang="en-GB" altLang="sv-SE" baseline="0" dirty="0"/>
              <a:t>. </a:t>
            </a:r>
            <a:r>
              <a:rPr lang="en-GB" altLang="sv-SE" baseline="0" dirty="0" err="1"/>
              <a:t>Varje</a:t>
            </a:r>
            <a:r>
              <a:rPr lang="en-GB" altLang="sv-SE" baseline="0" dirty="0"/>
              <a:t> </a:t>
            </a:r>
            <a:r>
              <a:rPr lang="en-GB" altLang="sv-SE" baseline="0" dirty="0" err="1"/>
              <a:t>aktör</a:t>
            </a:r>
            <a:r>
              <a:rPr lang="en-GB" altLang="sv-SE" baseline="0" dirty="0"/>
              <a:t>, </a:t>
            </a:r>
            <a:r>
              <a:rPr lang="en-GB" altLang="sv-SE" baseline="0" dirty="0" err="1"/>
              <a:t>och</a:t>
            </a:r>
            <a:r>
              <a:rPr lang="en-GB" altLang="sv-SE" baseline="0" dirty="0"/>
              <a:t> </a:t>
            </a:r>
            <a:r>
              <a:rPr lang="en-GB" altLang="sv-SE" baseline="0" dirty="0" err="1"/>
              <a:t>varje</a:t>
            </a:r>
            <a:r>
              <a:rPr lang="en-GB" altLang="sv-SE" baseline="0" dirty="0"/>
              <a:t> </a:t>
            </a:r>
            <a:r>
              <a:rPr lang="en-GB" altLang="sv-SE" baseline="0" dirty="0" err="1"/>
              <a:t>grupp</a:t>
            </a:r>
            <a:r>
              <a:rPr lang="en-GB" altLang="sv-SE" baseline="0" dirty="0"/>
              <a:t> </a:t>
            </a:r>
            <a:r>
              <a:rPr lang="en-GB" altLang="sv-SE" baseline="0" dirty="0" err="1"/>
              <a:t>av</a:t>
            </a:r>
            <a:r>
              <a:rPr lang="en-GB" altLang="sv-SE" baseline="0" dirty="0"/>
              <a:t> </a:t>
            </a:r>
            <a:r>
              <a:rPr lang="en-GB" altLang="sv-SE" baseline="0" dirty="0" err="1"/>
              <a:t>aktörer</a:t>
            </a:r>
            <a:r>
              <a:rPr lang="en-GB" altLang="sv-SE" baseline="0" dirty="0"/>
              <a:t>, </a:t>
            </a:r>
            <a:r>
              <a:rPr lang="en-GB" altLang="sv-SE" baseline="0" dirty="0" err="1"/>
              <a:t>brukar</a:t>
            </a:r>
            <a:r>
              <a:rPr lang="en-GB" altLang="sv-SE" baseline="0" dirty="0"/>
              <a:t> ha </a:t>
            </a:r>
            <a:r>
              <a:rPr lang="en-GB" altLang="sv-SE" baseline="0" dirty="0" err="1"/>
              <a:t>sina</a:t>
            </a:r>
            <a:r>
              <a:rPr lang="en-GB" altLang="sv-SE" baseline="0" dirty="0"/>
              <a:t> </a:t>
            </a:r>
            <a:r>
              <a:rPr lang="en-GB" altLang="sv-SE" baseline="0" dirty="0" err="1"/>
              <a:t>respektive</a:t>
            </a:r>
            <a:r>
              <a:rPr lang="en-GB" altLang="sv-SE" baseline="0" dirty="0"/>
              <a:t> </a:t>
            </a:r>
            <a:r>
              <a:rPr lang="en-GB" altLang="sv-SE" baseline="0" dirty="0" err="1"/>
              <a:t>föreställningar</a:t>
            </a:r>
            <a:r>
              <a:rPr lang="en-GB" altLang="sv-SE" baseline="0" dirty="0"/>
              <a:t> </a:t>
            </a:r>
            <a:r>
              <a:rPr lang="en-GB" altLang="sv-SE" baseline="0" dirty="0" err="1"/>
              <a:t>och</a:t>
            </a:r>
            <a:r>
              <a:rPr lang="en-GB" altLang="sv-SE" baseline="0" dirty="0"/>
              <a:t> </a:t>
            </a:r>
            <a:r>
              <a:rPr lang="en-GB" altLang="sv-SE" baseline="0" dirty="0" err="1"/>
              <a:t>åtgärdsplaner</a:t>
            </a:r>
            <a:r>
              <a:rPr lang="en-GB" altLang="sv-SE" baseline="0" dirty="0"/>
              <a:t> </a:t>
            </a:r>
            <a:r>
              <a:rPr lang="en-GB" altLang="sv-SE" baseline="0" dirty="0" err="1"/>
              <a:t>och</a:t>
            </a:r>
            <a:r>
              <a:rPr lang="en-GB" altLang="sv-SE" baseline="0" dirty="0"/>
              <a:t> </a:t>
            </a:r>
            <a:r>
              <a:rPr lang="en-GB" altLang="sv-SE" baseline="0" dirty="0" err="1"/>
              <a:t>budgetar</a:t>
            </a:r>
            <a:r>
              <a:rPr lang="en-GB" altLang="sv-SE" baseline="0" dirty="0"/>
              <a:t> </a:t>
            </a:r>
            <a:r>
              <a:rPr lang="en-GB" altLang="sv-SE" baseline="0" dirty="0" err="1"/>
              <a:t>i</a:t>
            </a:r>
            <a:r>
              <a:rPr lang="en-GB" altLang="sv-SE" baseline="0" dirty="0"/>
              <a:t> </a:t>
            </a:r>
            <a:r>
              <a:rPr lang="en-GB" altLang="sv-SE" baseline="0" dirty="0" err="1"/>
              <a:t>egna</a:t>
            </a:r>
            <a:r>
              <a:rPr lang="en-GB" altLang="sv-SE" baseline="0" dirty="0"/>
              <a:t> “silos” </a:t>
            </a:r>
            <a:r>
              <a:rPr lang="en-GB" altLang="sv-SE" baseline="0" dirty="0" err="1"/>
              <a:t>eller</a:t>
            </a:r>
            <a:r>
              <a:rPr lang="en-GB" altLang="sv-SE" baseline="0" dirty="0"/>
              <a:t> “</a:t>
            </a:r>
            <a:r>
              <a:rPr lang="en-GB" altLang="sv-SE" baseline="0" dirty="0" err="1"/>
              <a:t>borrhål</a:t>
            </a:r>
            <a:r>
              <a:rPr lang="en-GB" altLang="sv-SE" baseline="0" dirty="0"/>
              <a:t>”. </a:t>
            </a:r>
            <a:r>
              <a:rPr lang="en-GB" altLang="sv-SE" baseline="0" dirty="0" err="1"/>
              <a:t>Hur</a:t>
            </a:r>
            <a:r>
              <a:rPr lang="en-GB" altLang="sv-SE" baseline="0" dirty="0"/>
              <a:t> </a:t>
            </a:r>
            <a:r>
              <a:rPr lang="en-GB" altLang="sv-SE" baseline="0" dirty="0" err="1"/>
              <a:t>kan</a:t>
            </a:r>
            <a:r>
              <a:rPr lang="en-GB" altLang="sv-SE" baseline="0" dirty="0"/>
              <a:t> vi </a:t>
            </a:r>
            <a:r>
              <a:rPr lang="en-GB" altLang="sv-SE" baseline="0" dirty="0" err="1"/>
              <a:t>skapa</a:t>
            </a:r>
            <a:r>
              <a:rPr lang="en-GB" altLang="sv-SE" baseline="0" dirty="0"/>
              <a:t> </a:t>
            </a:r>
            <a:r>
              <a:rPr lang="en-GB" altLang="sv-SE" baseline="0" dirty="0" err="1"/>
              <a:t>sammanhang</a:t>
            </a:r>
            <a:r>
              <a:rPr lang="en-GB" altLang="sv-SE" baseline="0" dirty="0"/>
              <a:t> </a:t>
            </a:r>
            <a:r>
              <a:rPr lang="en-GB" altLang="sv-SE" baseline="0" dirty="0" err="1"/>
              <a:t>även</a:t>
            </a:r>
            <a:r>
              <a:rPr lang="en-GB" altLang="sv-SE" baseline="0" dirty="0"/>
              <a:t> </a:t>
            </a:r>
            <a:r>
              <a:rPr lang="en-GB" altLang="sv-SE" baseline="0" dirty="0" err="1"/>
              <a:t>i</a:t>
            </a:r>
            <a:r>
              <a:rPr lang="en-GB" altLang="sv-SE" baseline="0" dirty="0"/>
              <a:t> </a:t>
            </a:r>
            <a:r>
              <a:rPr lang="en-GB" altLang="sv-SE" baseline="0" dirty="0" err="1"/>
              <a:t>detta</a:t>
            </a:r>
            <a:r>
              <a:rPr lang="en-GB" altLang="sv-SE" baseline="0" dirty="0"/>
              <a:t> </a:t>
            </a:r>
            <a:r>
              <a:rPr lang="en-GB" altLang="sv-SE" baseline="0" dirty="0" err="1"/>
              <a:t>perspektiv</a:t>
            </a:r>
            <a:r>
              <a:rPr lang="en-GB" altLang="sv-SE" baseline="0" dirty="0"/>
              <a:t>, </a:t>
            </a:r>
            <a:r>
              <a:rPr lang="en-GB" altLang="sv-SE" baseline="0" dirty="0" err="1"/>
              <a:t>så</a:t>
            </a:r>
            <a:r>
              <a:rPr lang="en-GB" altLang="sv-SE" baseline="0" dirty="0"/>
              <a:t> </a:t>
            </a:r>
            <a:r>
              <a:rPr lang="en-GB" altLang="sv-SE" baseline="0" dirty="0" err="1"/>
              <a:t>att</a:t>
            </a:r>
            <a:r>
              <a:rPr lang="en-GB" altLang="sv-SE" baseline="0" dirty="0"/>
              <a:t> </a:t>
            </a:r>
            <a:r>
              <a:rPr lang="en-GB" altLang="sv-SE" baseline="0" dirty="0" err="1"/>
              <a:t>politiker</a:t>
            </a:r>
            <a:r>
              <a:rPr lang="en-GB" altLang="sv-SE" baseline="0" dirty="0"/>
              <a:t> </a:t>
            </a:r>
            <a:r>
              <a:rPr lang="en-GB" altLang="sv-SE" baseline="0" dirty="0" err="1"/>
              <a:t>och</a:t>
            </a:r>
            <a:r>
              <a:rPr lang="en-GB" altLang="sv-SE" baseline="0" dirty="0"/>
              <a:t> </a:t>
            </a:r>
            <a:r>
              <a:rPr lang="en-GB" altLang="sv-SE" baseline="0" dirty="0" err="1"/>
              <a:t>finansinstitut</a:t>
            </a:r>
            <a:r>
              <a:rPr lang="en-GB" altLang="sv-SE" baseline="0" dirty="0"/>
              <a:t> </a:t>
            </a:r>
            <a:r>
              <a:rPr lang="en-GB" altLang="sv-SE" baseline="0" dirty="0" err="1"/>
              <a:t>och</a:t>
            </a:r>
            <a:r>
              <a:rPr lang="en-GB" altLang="sv-SE" baseline="0" dirty="0"/>
              <a:t> </a:t>
            </a:r>
            <a:r>
              <a:rPr lang="en-GB" altLang="sv-SE" baseline="0" dirty="0" err="1"/>
              <a:t>producenter</a:t>
            </a:r>
            <a:r>
              <a:rPr lang="en-GB" altLang="sv-SE" baseline="0" dirty="0"/>
              <a:t> </a:t>
            </a:r>
            <a:r>
              <a:rPr lang="en-GB" altLang="sv-SE" baseline="0" dirty="0" err="1"/>
              <a:t>och</a:t>
            </a:r>
            <a:r>
              <a:rPr lang="en-GB" altLang="sv-SE" baseline="0" dirty="0"/>
              <a:t> </a:t>
            </a:r>
            <a:r>
              <a:rPr lang="en-GB" altLang="sv-SE" baseline="0" dirty="0" err="1"/>
              <a:t>säljare</a:t>
            </a:r>
            <a:r>
              <a:rPr lang="en-GB" altLang="sv-SE" baseline="0" dirty="0"/>
              <a:t> </a:t>
            </a:r>
            <a:r>
              <a:rPr lang="en-GB" altLang="sv-SE" baseline="0" dirty="0" err="1"/>
              <a:t>och</a:t>
            </a:r>
            <a:r>
              <a:rPr lang="en-GB" altLang="sv-SE" baseline="0" dirty="0"/>
              <a:t> </a:t>
            </a:r>
            <a:r>
              <a:rPr lang="en-GB" altLang="sv-SE" baseline="0" dirty="0" err="1"/>
              <a:t>allmänheten</a:t>
            </a:r>
            <a:r>
              <a:rPr lang="en-GB" altLang="sv-SE" baseline="0" dirty="0"/>
              <a:t> </a:t>
            </a:r>
            <a:r>
              <a:rPr lang="en-GB" altLang="sv-SE" baseline="0" dirty="0" err="1"/>
              <a:t>och</a:t>
            </a:r>
            <a:r>
              <a:rPr lang="en-GB" altLang="sv-SE" baseline="0" dirty="0"/>
              <a:t>… </a:t>
            </a:r>
            <a:r>
              <a:rPr lang="en-GB" altLang="sv-SE" baseline="0" dirty="0" err="1"/>
              <a:t>kan</a:t>
            </a:r>
            <a:r>
              <a:rPr lang="en-GB" altLang="sv-SE" baseline="0" dirty="0"/>
              <a:t> </a:t>
            </a:r>
            <a:r>
              <a:rPr lang="en-GB" altLang="sv-SE" baseline="0" dirty="0" err="1"/>
              <a:t>bli</a:t>
            </a:r>
            <a:r>
              <a:rPr lang="en-GB" altLang="sv-SE" baseline="0" dirty="0"/>
              <a:t> </a:t>
            </a:r>
            <a:r>
              <a:rPr lang="en-GB" altLang="sv-SE" baseline="0" dirty="0" err="1"/>
              <a:t>intelligenta</a:t>
            </a:r>
            <a:r>
              <a:rPr lang="en-GB" altLang="sv-SE" baseline="0" dirty="0"/>
              <a:t> </a:t>
            </a:r>
            <a:r>
              <a:rPr lang="en-GB" altLang="sv-SE" i="1" baseline="0" dirty="0" err="1"/>
              <a:t>tillsammans</a:t>
            </a:r>
            <a:r>
              <a:rPr lang="en-GB" altLang="sv-SE" baseline="0" dirty="0"/>
              <a:t> </a:t>
            </a:r>
            <a:r>
              <a:rPr lang="en-GB" altLang="sv-SE" baseline="0" dirty="0" err="1"/>
              <a:t>oavsett</a:t>
            </a:r>
            <a:r>
              <a:rPr lang="en-GB" altLang="sv-SE" baseline="0" dirty="0"/>
              <a:t> </a:t>
            </a:r>
            <a:r>
              <a:rPr lang="en-GB" altLang="sv-SE" baseline="0" dirty="0" err="1"/>
              <a:t>skalans</a:t>
            </a:r>
            <a:r>
              <a:rPr lang="en-GB" altLang="sv-SE" baseline="0" dirty="0"/>
              <a:t> </a:t>
            </a:r>
            <a:r>
              <a:rPr lang="en-GB" altLang="sv-SE" baseline="0" dirty="0" err="1"/>
              <a:t>storlek</a:t>
            </a:r>
            <a:r>
              <a:rPr lang="en-GB" altLang="sv-SE" baseline="0" dirty="0"/>
              <a:t>? Det </a:t>
            </a:r>
            <a:r>
              <a:rPr lang="en-GB" altLang="sv-SE" baseline="0" dirty="0" err="1"/>
              <a:t>gäller</a:t>
            </a:r>
            <a:r>
              <a:rPr lang="en-GB" altLang="sv-SE" baseline="0" dirty="0"/>
              <a:t> </a:t>
            </a:r>
            <a:r>
              <a:rPr lang="en-GB" altLang="sv-SE" baseline="0" dirty="0" err="1"/>
              <a:t>inte</a:t>
            </a:r>
            <a:r>
              <a:rPr lang="en-GB" altLang="sv-SE" baseline="0" dirty="0"/>
              <a:t> </a:t>
            </a:r>
            <a:r>
              <a:rPr lang="en-GB" altLang="sv-SE" baseline="0" dirty="0" err="1"/>
              <a:t>minst</a:t>
            </a:r>
            <a:r>
              <a:rPr lang="en-GB" altLang="sv-SE" baseline="0" dirty="0"/>
              <a:t> </a:t>
            </a:r>
            <a:r>
              <a:rPr lang="en-GB" altLang="sv-SE" baseline="0" dirty="0" err="1"/>
              <a:t>aktörer</a:t>
            </a:r>
            <a:r>
              <a:rPr lang="en-GB" altLang="sv-SE" baseline="0" dirty="0"/>
              <a:t> </a:t>
            </a:r>
            <a:r>
              <a:rPr lang="en-GB" altLang="sv-SE" baseline="0" dirty="0" err="1"/>
              <a:t>i</a:t>
            </a:r>
            <a:r>
              <a:rPr lang="en-GB" altLang="sv-SE" baseline="0" dirty="0"/>
              <a:t> </a:t>
            </a:r>
            <a:r>
              <a:rPr lang="en-GB" altLang="sv-SE" baseline="0" dirty="0" err="1"/>
              <a:t>näringslivets</a:t>
            </a:r>
            <a:r>
              <a:rPr lang="en-GB" altLang="sv-SE" baseline="0" dirty="0"/>
              <a:t> </a:t>
            </a:r>
            <a:r>
              <a:rPr lang="en-GB" altLang="sv-SE" baseline="0" dirty="0" err="1"/>
              <a:t>näringskedjor</a:t>
            </a:r>
            <a:r>
              <a:rPr lang="en-GB" altLang="sv-SE" baseline="0" dirty="0"/>
              <a:t>, </a:t>
            </a:r>
            <a:r>
              <a:rPr lang="en-GB" altLang="sv-SE" baseline="0" dirty="0" err="1"/>
              <a:t>hur</a:t>
            </a:r>
            <a:r>
              <a:rPr lang="en-GB" altLang="sv-SE" baseline="0" dirty="0"/>
              <a:t> </a:t>
            </a:r>
            <a:r>
              <a:rPr lang="en-GB" altLang="sv-SE" baseline="0" dirty="0" err="1"/>
              <a:t>kan</a:t>
            </a:r>
            <a:r>
              <a:rPr lang="en-GB" altLang="sv-SE" baseline="0" dirty="0"/>
              <a:t> de </a:t>
            </a:r>
            <a:r>
              <a:rPr lang="en-GB" altLang="sv-SE" baseline="0" dirty="0" err="1"/>
              <a:t>optimera</a:t>
            </a:r>
            <a:r>
              <a:rPr lang="en-GB" altLang="sv-SE" baseline="0" dirty="0"/>
              <a:t> sin </a:t>
            </a:r>
            <a:r>
              <a:rPr lang="en-GB" altLang="sv-SE" baseline="0" dirty="0" err="1"/>
              <a:t>samverkan</a:t>
            </a:r>
            <a:r>
              <a:rPr lang="en-GB" altLang="sv-SE" baseline="0" dirty="0"/>
              <a:t> </a:t>
            </a:r>
            <a:r>
              <a:rPr lang="en-GB" altLang="sv-SE" baseline="0" dirty="0" err="1"/>
              <a:t>så</a:t>
            </a:r>
            <a:r>
              <a:rPr lang="en-GB" altLang="sv-SE" baseline="0" dirty="0"/>
              <a:t> </a:t>
            </a:r>
            <a:r>
              <a:rPr lang="en-GB" altLang="sv-SE" baseline="0" dirty="0" err="1"/>
              <a:t>att</a:t>
            </a:r>
            <a:r>
              <a:rPr lang="en-GB" altLang="sv-SE" baseline="0" dirty="0"/>
              <a:t> </a:t>
            </a:r>
            <a:r>
              <a:rPr lang="en-GB" altLang="sv-SE" baseline="0" dirty="0" err="1"/>
              <a:t>deras</a:t>
            </a:r>
            <a:r>
              <a:rPr lang="en-GB" altLang="sv-SE" baseline="0" dirty="0"/>
              <a:t> </a:t>
            </a:r>
            <a:r>
              <a:rPr lang="en-GB" altLang="sv-SE" baseline="0" dirty="0" err="1"/>
              <a:t>värdeerbjudanden</a:t>
            </a:r>
            <a:r>
              <a:rPr lang="en-GB" altLang="sv-SE" baseline="0" dirty="0"/>
              <a:t> </a:t>
            </a:r>
            <a:r>
              <a:rPr lang="en-GB" altLang="sv-SE" baseline="0" dirty="0" err="1"/>
              <a:t>ökar</a:t>
            </a:r>
            <a:r>
              <a:rPr lang="en-GB" altLang="sv-SE" baseline="0" dirty="0"/>
              <a:t> </a:t>
            </a:r>
            <a:r>
              <a:rPr lang="en-GB" altLang="sv-SE" baseline="0" dirty="0" err="1"/>
              <a:t>samtidigt</a:t>
            </a:r>
            <a:r>
              <a:rPr lang="en-GB" altLang="sv-SE" baseline="0" dirty="0"/>
              <a:t> </a:t>
            </a:r>
            <a:r>
              <a:rPr lang="en-GB" altLang="sv-SE" baseline="0" dirty="0" err="1"/>
              <a:t>som</a:t>
            </a:r>
            <a:r>
              <a:rPr lang="en-GB" altLang="sv-SE" baseline="0" dirty="0"/>
              <a:t> </a:t>
            </a:r>
            <a:r>
              <a:rPr lang="en-GB" altLang="sv-SE" baseline="0" dirty="0" err="1"/>
              <a:t>kostnaderna</a:t>
            </a:r>
            <a:r>
              <a:rPr lang="en-GB" altLang="sv-SE" baseline="0" dirty="0"/>
              <a:t> </a:t>
            </a:r>
            <a:r>
              <a:rPr lang="en-GB" altLang="sv-SE" baseline="0" dirty="0" err="1"/>
              <a:t>minskar</a:t>
            </a:r>
            <a:r>
              <a:rPr lang="en-GB" altLang="sv-SE" baseline="0" dirty="0"/>
              <a:t>? </a:t>
            </a:r>
          </a:p>
          <a:p>
            <a:pPr eaLnBrk="1" hangingPunct="1">
              <a:spcBef>
                <a:spcPct val="0"/>
              </a:spcBef>
            </a:pPr>
            <a:endParaRPr lang="en-GB" altLang="sv-SE" baseline="0" dirty="0"/>
          </a:p>
          <a:p>
            <a:pPr eaLnBrk="1" hangingPunct="1">
              <a:spcBef>
                <a:spcPct val="0"/>
              </a:spcBef>
            </a:pPr>
            <a:r>
              <a:rPr lang="en-GB" altLang="sv-SE" baseline="0" dirty="0" err="1"/>
              <a:t>Nästa</a:t>
            </a:r>
            <a:r>
              <a:rPr lang="en-GB" altLang="sv-SE" baseline="0" dirty="0"/>
              <a:t> </a:t>
            </a:r>
            <a:r>
              <a:rPr lang="en-GB" altLang="sv-SE" baseline="0" dirty="0" err="1"/>
              <a:t>avsnitt</a:t>
            </a:r>
            <a:r>
              <a:rPr lang="en-GB" altLang="sv-SE" baseline="0" dirty="0"/>
              <a:t>, det om </a:t>
            </a:r>
            <a:r>
              <a:rPr lang="en-GB" altLang="sv-SE" baseline="0" dirty="0" err="1"/>
              <a:t>ramvillkor</a:t>
            </a:r>
            <a:r>
              <a:rPr lang="en-GB" altLang="sv-SE" baseline="0" dirty="0"/>
              <a:t>, </a:t>
            </a:r>
            <a:r>
              <a:rPr lang="en-GB" altLang="sv-SE" baseline="0" dirty="0" err="1"/>
              <a:t>berättar</a:t>
            </a:r>
            <a:r>
              <a:rPr lang="en-GB" altLang="sv-SE" baseline="0" dirty="0"/>
              <a:t> </a:t>
            </a:r>
            <a:r>
              <a:rPr lang="en-GB" altLang="sv-SE" baseline="0" dirty="0" err="1"/>
              <a:t>hur</a:t>
            </a:r>
            <a:r>
              <a:rPr lang="en-GB" altLang="sv-SE" baseline="0" dirty="0"/>
              <a:t> dessa </a:t>
            </a:r>
            <a:r>
              <a:rPr lang="en-GB" altLang="sv-SE" baseline="0" dirty="0" err="1"/>
              <a:t>är</a:t>
            </a:r>
            <a:r>
              <a:rPr lang="en-GB" altLang="sv-SE" baseline="0" dirty="0"/>
              <a:t> </a:t>
            </a:r>
            <a:r>
              <a:rPr lang="en-GB" altLang="sv-SE" baseline="0" dirty="0" err="1"/>
              <a:t>avgörande</a:t>
            </a:r>
            <a:r>
              <a:rPr lang="en-GB" altLang="sv-SE" baseline="0" dirty="0"/>
              <a:t> </a:t>
            </a:r>
            <a:r>
              <a:rPr lang="en-GB" altLang="sv-SE" baseline="0" dirty="0" err="1"/>
              <a:t>för</a:t>
            </a:r>
            <a:r>
              <a:rPr lang="en-GB" altLang="sv-SE" baseline="0" dirty="0"/>
              <a:t> </a:t>
            </a:r>
            <a:r>
              <a:rPr lang="en-GB" altLang="sv-SE" baseline="0" dirty="0" err="1"/>
              <a:t>att</a:t>
            </a:r>
            <a:r>
              <a:rPr lang="en-GB" altLang="sv-SE" baseline="0" dirty="0"/>
              <a:t> </a:t>
            </a:r>
            <a:r>
              <a:rPr lang="en-GB" altLang="sv-SE" baseline="0" dirty="0" err="1"/>
              <a:t>komma</a:t>
            </a:r>
            <a:r>
              <a:rPr lang="en-GB" altLang="sv-SE" baseline="0" dirty="0"/>
              <a:t> </a:t>
            </a:r>
            <a:r>
              <a:rPr lang="en-GB" altLang="sv-SE" baseline="0" dirty="0" err="1"/>
              <a:t>fram</a:t>
            </a:r>
            <a:r>
              <a:rPr lang="en-GB" altLang="sv-SE" baseline="0" dirty="0"/>
              <a:t> till </a:t>
            </a:r>
            <a:r>
              <a:rPr lang="en-GB" altLang="sv-SE" baseline="0" dirty="0" err="1"/>
              <a:t>helhetsstrategier</a:t>
            </a:r>
            <a:r>
              <a:rPr lang="en-GB" altLang="sv-SE" baseline="0" dirty="0"/>
              <a:t> </a:t>
            </a:r>
            <a:r>
              <a:rPr lang="en-GB" altLang="sv-SE" baseline="0" dirty="0" err="1"/>
              <a:t>och</a:t>
            </a:r>
            <a:r>
              <a:rPr lang="en-GB" altLang="sv-SE" baseline="0" dirty="0"/>
              <a:t> </a:t>
            </a:r>
            <a:r>
              <a:rPr lang="en-GB" altLang="sv-SE" baseline="0" dirty="0" err="1"/>
              <a:t>helhetsinnovationer</a:t>
            </a:r>
            <a:r>
              <a:rPr lang="en-GB" altLang="sv-SE" baseline="0" dirty="0"/>
              <a:t>, </a:t>
            </a:r>
            <a:r>
              <a:rPr lang="en-GB" altLang="sv-SE" baseline="0" dirty="0" err="1"/>
              <a:t>och</a:t>
            </a:r>
            <a:r>
              <a:rPr lang="en-GB" altLang="sv-SE" baseline="0" dirty="0"/>
              <a:t> </a:t>
            </a:r>
            <a:r>
              <a:rPr lang="en-GB" altLang="sv-SE" baseline="0" dirty="0" err="1"/>
              <a:t>bort</a:t>
            </a:r>
            <a:r>
              <a:rPr lang="en-GB" altLang="sv-SE" baseline="0" dirty="0"/>
              <a:t> </a:t>
            </a:r>
            <a:r>
              <a:rPr lang="en-GB" altLang="sv-SE" baseline="0" dirty="0" err="1"/>
              <a:t>från</a:t>
            </a:r>
            <a:r>
              <a:rPr lang="en-GB" altLang="sv-SE" baseline="0" dirty="0"/>
              <a:t> </a:t>
            </a:r>
            <a:r>
              <a:rPr lang="en-GB" altLang="sv-SE" baseline="0" dirty="0" err="1"/>
              <a:t>att</a:t>
            </a:r>
            <a:r>
              <a:rPr lang="en-GB" altLang="sv-SE" baseline="0" dirty="0"/>
              <a:t> </a:t>
            </a:r>
            <a:r>
              <a:rPr lang="en-GB" altLang="sv-SE" baseline="0" dirty="0" err="1"/>
              <a:t>drunkna</a:t>
            </a:r>
            <a:r>
              <a:rPr lang="en-GB" altLang="sv-SE" baseline="0" dirty="0"/>
              <a:t> </a:t>
            </a:r>
            <a:r>
              <a:rPr lang="en-GB" altLang="sv-SE" baseline="0" dirty="0" err="1"/>
              <a:t>i</a:t>
            </a:r>
            <a:r>
              <a:rPr lang="en-GB" altLang="sv-SE" baseline="0" dirty="0"/>
              <a:t> </a:t>
            </a:r>
            <a:r>
              <a:rPr lang="en-GB" altLang="sv-SE" baseline="0" dirty="0" err="1"/>
              <a:t>detaljer</a:t>
            </a:r>
            <a:r>
              <a:rPr lang="en-GB" altLang="sv-SE" baseline="0" dirty="0"/>
              <a:t> </a:t>
            </a:r>
            <a:r>
              <a:rPr lang="en-GB" altLang="sv-SE" baseline="0" dirty="0" err="1"/>
              <a:t>på</a:t>
            </a:r>
            <a:r>
              <a:rPr lang="en-GB" altLang="sv-SE" baseline="0" dirty="0"/>
              <a:t> </a:t>
            </a:r>
            <a:r>
              <a:rPr lang="en-GB" altLang="sv-SE" baseline="0" dirty="0" err="1"/>
              <a:t>helhetens</a:t>
            </a:r>
            <a:r>
              <a:rPr lang="en-GB" altLang="sv-SE" baseline="0" dirty="0"/>
              <a:t> </a:t>
            </a:r>
            <a:r>
              <a:rPr lang="en-GB" altLang="sv-SE" baseline="0" dirty="0" err="1"/>
              <a:t>bekostnad</a:t>
            </a:r>
            <a:r>
              <a:rPr lang="en-GB" altLang="sv-SE" baseline="0"/>
              <a:t>. </a:t>
            </a:r>
            <a:endParaRPr lang="en-GB" altLang="sv-SE" dirty="0"/>
          </a:p>
        </p:txBody>
      </p:sp>
    </p:spTree>
    <p:extLst>
      <p:ext uri="{BB962C8B-B14F-4D97-AF65-F5344CB8AC3E}">
        <p14:creationId xmlns:p14="http://schemas.microsoft.com/office/powerpoint/2010/main" val="8426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finns många aspekter av ”helhetstänkande”, dvs. att inte hantera varje detalj för sig, på bekostnad av det större perspektivet. Många talar om systemsyn, helhetstänkande, men har inte alltid tänkt igenom vad det betyder i praktiken när man behöver en ny design av något – i det här fallet en organisation eller produkt eller tjänst som hjälper till att öka den egna och samhällets välfärd på ett hållbart sätt. Man </a:t>
            </a:r>
            <a:r>
              <a:rPr lang="sv-SE" sz="1200" i="1" kern="1200" dirty="0">
                <a:solidFill>
                  <a:schemeClr val="tx1"/>
                </a:solidFill>
                <a:effectLst/>
                <a:latin typeface="+mn-lt"/>
                <a:ea typeface="+mn-ea"/>
                <a:cs typeface="+mn-cs"/>
              </a:rPr>
              <a:t>vill</a:t>
            </a:r>
            <a:r>
              <a:rPr lang="sv-SE" sz="1200" kern="1200" dirty="0">
                <a:solidFill>
                  <a:schemeClr val="tx1"/>
                </a:solidFill>
                <a:effectLst/>
                <a:latin typeface="+mn-lt"/>
                <a:ea typeface="+mn-ea"/>
                <a:cs typeface="+mn-cs"/>
              </a:rPr>
              <a:t> nog ha etiskt fint samarbete i en steg-för-steg process med adekvat användning av verktyg och i god samverkan över yrkesgrupper. Men vad är det ifall man vill göra det </a:t>
            </a:r>
            <a:r>
              <a:rPr lang="sv-SE" sz="1200" i="1" kern="1200" dirty="0">
                <a:solidFill>
                  <a:schemeClr val="tx1"/>
                </a:solidFill>
                <a:effectLst/>
                <a:latin typeface="+mn-lt"/>
                <a:ea typeface="+mn-ea"/>
                <a:cs typeface="+mn-cs"/>
              </a:rPr>
              <a:t>i praktiken</a:t>
            </a:r>
            <a:r>
              <a:rPr lang="sv-SE" sz="1200" kern="1200" dirty="0">
                <a:solidFill>
                  <a:schemeClr val="tx1"/>
                </a:solidFill>
                <a:effectLst/>
                <a:latin typeface="+mn-lt"/>
                <a:ea typeface="+mn-ea"/>
                <a:cs typeface="+mn-cs"/>
              </a:rPr>
              <a:t>?  </a:t>
            </a:r>
            <a:r>
              <a:rPr lang="sv-SE" dirty="0"/>
              <a:t> </a:t>
            </a:r>
          </a:p>
        </p:txBody>
      </p:sp>
      <p:sp>
        <p:nvSpPr>
          <p:cNvPr id="4" name="Platshållare för bildnummer 3"/>
          <p:cNvSpPr>
            <a:spLocks noGrp="1"/>
          </p:cNvSpPr>
          <p:nvPr>
            <p:ph type="sldNum" sz="quarter" idx="10"/>
          </p:nvPr>
        </p:nvSpPr>
        <p:spPr>
          <a:xfrm>
            <a:off x="3505200" y="8458200"/>
            <a:ext cx="2971800" cy="457200"/>
          </a:xfrm>
        </p:spPr>
        <p:txBody>
          <a:bodyPr/>
          <a:lstStyle/>
          <a:p>
            <a:fld id="{2ECA0098-9382-4778-83B8-6EEF4A39B70E}" type="slidenum">
              <a:rPr lang="sv-SE" smtClean="0"/>
              <a:t>8</a:t>
            </a:fld>
            <a:endParaRPr lang="sv-SE" dirty="0"/>
          </a:p>
        </p:txBody>
      </p:sp>
    </p:spTree>
    <p:extLst>
      <p:ext uri="{BB962C8B-B14F-4D97-AF65-F5344CB8AC3E}">
        <p14:creationId xmlns:p14="http://schemas.microsoft.com/office/powerpoint/2010/main" val="226704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t>Det här är en bild av ”borrhåls-”</a:t>
            </a:r>
            <a:r>
              <a:rPr lang="sv-SE" altLang="sv-SE" baseline="0" dirty="0"/>
              <a:t> eller ”silo-mentaliteten” som gör att vi fångas av viktiga detaljer </a:t>
            </a:r>
            <a:r>
              <a:rPr lang="sv-SE" altLang="sv-SE" i="1" baseline="0" dirty="0"/>
              <a:t>istället</a:t>
            </a:r>
            <a:r>
              <a:rPr lang="sv-SE" altLang="sv-SE" baseline="0" dirty="0"/>
              <a:t> för att få ihop alla delarna. Allteftersom samhällets totala kunskapsmängd ökar snabbt, på allt större djup i varje experts borrhål, glider kollektivet av yrkesgrupper allt längre från varandra i djupet av sina borrhål och förstår till slut inte varandra. Var och en värnar om sina respektive facktermer, budgetar och ekonomiska utrymmen, inte bara inom samma värdekedja eller landområde, utan till och med inom avdelningarna av samma organisation. Hur går det då med helheten? </a:t>
            </a:r>
            <a:endParaRPr lang="sv-SE" altLang="sv-SE" dirty="0"/>
          </a:p>
        </p:txBody>
      </p:sp>
      <p:sp>
        <p:nvSpPr>
          <p:cNvPr id="34820" name="Slide Number Placeholder 3"/>
          <p:cNvSpPr>
            <a:spLocks noGrp="1"/>
          </p:cNvSpPr>
          <p:nvPr>
            <p:ph type="sldNum" sz="quarter" idx="5"/>
          </p:nvPr>
        </p:nvSpPr>
        <p:spPr>
          <a:xfrm>
            <a:off x="3505200" y="8332788"/>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95D031C-BB80-41B0-97B3-108CD56F0BE8}" type="slidenum">
              <a:rPr lang="sv-SE" altLang="sv-SE" sz="1300" smtClean="0">
                <a:ea typeface="MS PGothic" panose="020B0600070205080204" pitchFamily="34" charset="-128"/>
              </a:rPr>
              <a:pPr/>
              <a:t>9</a:t>
            </a:fld>
            <a:endParaRPr lang="sv-SE" altLang="sv-SE" sz="1300" dirty="0">
              <a:ea typeface="MS PGothic" panose="020B0600070205080204" pitchFamily="34" charset="-128"/>
            </a:endParaRPr>
          </a:p>
        </p:txBody>
      </p:sp>
    </p:spTree>
    <p:extLst>
      <p:ext uri="{BB962C8B-B14F-4D97-AF65-F5344CB8AC3E}">
        <p14:creationId xmlns:p14="http://schemas.microsoft.com/office/powerpoint/2010/main" val="3234618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dirty="0"/>
              <a:t>Click to edit Master title style</a:t>
            </a:r>
          </a:p>
        </p:txBody>
      </p:sp>
      <p:sp>
        <p:nvSpPr>
          <p:cNvPr id="3" name="Content Placeholder 2"/>
          <p:cNvSpPr>
            <a:spLocks noGrp="1"/>
          </p:cNvSpPr>
          <p:nvPr>
            <p:ph idx="1"/>
          </p:nvPr>
        </p:nvSpPr>
        <p:spPr/>
        <p:txBody>
          <a:bodyPr/>
          <a:lstStyle/>
          <a:p>
            <a:pPr lvl="0"/>
            <a:r>
              <a:rPr lang="sv-SE" noProof="0" dirty="0"/>
              <a:t>Click to edit Master text styles</a:t>
            </a:r>
          </a:p>
          <a:p>
            <a:pPr lvl="1"/>
            <a:r>
              <a:rPr lang="sv-SE" noProof="0" dirty="0"/>
              <a:t>Second level</a:t>
            </a:r>
          </a:p>
          <a:p>
            <a:pPr lvl="2"/>
            <a:r>
              <a:rPr lang="sv-SE" noProof="0" dirty="0"/>
              <a:t>Third level</a:t>
            </a:r>
          </a:p>
          <a:p>
            <a:pPr lvl="3"/>
            <a:r>
              <a:rPr lang="sv-SE" noProof="0" dirty="0"/>
              <a:t>Fourth level</a:t>
            </a:r>
          </a:p>
          <a:p>
            <a:pPr lvl="4"/>
            <a:r>
              <a:rPr lang="sv-SE" noProof="0" dirty="0"/>
              <a:t>Fifth level</a:t>
            </a:r>
          </a:p>
        </p:txBody>
      </p:sp>
    </p:spTree>
    <p:extLst>
      <p:ext uri="{BB962C8B-B14F-4D97-AF65-F5344CB8AC3E}">
        <p14:creationId xmlns:p14="http://schemas.microsoft.com/office/powerpoint/2010/main" val="77984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9063"/>
            <a:ext cx="9144000" cy="2387600"/>
          </a:xfrm>
        </p:spPr>
        <p:txBody>
          <a:bodyPr anchor="b"/>
          <a:lstStyle>
            <a:lvl1pPr algn="ctr">
              <a:defRPr sz="6000">
                <a:solidFill>
                  <a:schemeClr val="tx1">
                    <a:lumMod val="75000"/>
                    <a:lumOff val="25000"/>
                  </a:schemeClr>
                </a:solidFill>
              </a:defRPr>
            </a:lvl1pPr>
          </a:lstStyle>
          <a:p>
            <a:r>
              <a:rPr lang="sv-SE" noProof="0" dirty="0"/>
              <a:t>Click to edit Master title style</a:t>
            </a:r>
          </a:p>
        </p:txBody>
      </p:sp>
      <p:sp>
        <p:nvSpPr>
          <p:cNvPr id="3" name="Subtitle 2"/>
          <p:cNvSpPr>
            <a:spLocks noGrp="1"/>
          </p:cNvSpPr>
          <p:nvPr>
            <p:ph type="subTitle" idx="1"/>
          </p:nvPr>
        </p:nvSpPr>
        <p:spPr>
          <a:xfrm>
            <a:off x="1524000" y="38687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Click to edit Master subtitle style</a:t>
            </a:r>
          </a:p>
        </p:txBody>
      </p:sp>
    </p:spTree>
    <p:extLst>
      <p:ext uri="{BB962C8B-B14F-4D97-AF65-F5344CB8AC3E}">
        <p14:creationId xmlns:p14="http://schemas.microsoft.com/office/powerpoint/2010/main" val="340671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v-SE" noProof="0" dirty="0"/>
              <a:t>Click to edit Master title style</a:t>
            </a:r>
          </a:p>
        </p:txBody>
      </p:sp>
    </p:spTree>
    <p:extLst>
      <p:ext uri="{BB962C8B-B14F-4D97-AF65-F5344CB8AC3E}">
        <p14:creationId xmlns:p14="http://schemas.microsoft.com/office/powerpoint/2010/main" val="113769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9508"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283970" y="767013"/>
            <a:ext cx="9624060" cy="4981074"/>
          </a:xfrm>
        </p:spPr>
        <p:txBody>
          <a:bodyPr anchor="ctr" anchorCtr="0">
            <a:noAutofit/>
          </a:bodyPr>
          <a:lstStyle>
            <a:lvl1pPr algn="ctr">
              <a:lnSpc>
                <a:spcPct val="110000"/>
              </a:lnSpc>
              <a:defRPr sz="4800" spc="630" baseline="0">
                <a:solidFill>
                  <a:schemeClr val="bg1"/>
                </a:solidFill>
              </a:defRPr>
            </a:lvl1pPr>
          </a:lstStyle>
          <a:p>
            <a:r>
              <a:rPr lang="sv-SE" noProof="0" dirty="0"/>
              <a:t>Click to edit Master title style</a:t>
            </a:r>
          </a:p>
        </p:txBody>
      </p:sp>
    </p:spTree>
    <p:extLst>
      <p:ext uri="{BB962C8B-B14F-4D97-AF65-F5344CB8AC3E}">
        <p14:creationId xmlns:p14="http://schemas.microsoft.com/office/powerpoint/2010/main" val="417616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9508"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283970" y="767013"/>
            <a:ext cx="9624060" cy="4981074"/>
          </a:xfrm>
        </p:spPr>
        <p:txBody>
          <a:bodyPr anchor="ctr" anchorCtr="0">
            <a:noAutofit/>
          </a:bodyPr>
          <a:lstStyle>
            <a:lvl1pPr algn="ctr">
              <a:lnSpc>
                <a:spcPct val="110000"/>
              </a:lnSpc>
              <a:defRPr sz="4800" spc="630" baseline="0">
                <a:solidFill>
                  <a:schemeClr val="bg1"/>
                </a:solidFill>
              </a:defRPr>
            </a:lvl1pPr>
          </a:lstStyle>
          <a:p>
            <a:r>
              <a:rPr lang="sv-SE" noProof="0" dirty="0"/>
              <a:t>Click to edit Master title style</a:t>
            </a:r>
          </a:p>
        </p:txBody>
      </p:sp>
    </p:spTree>
    <p:extLst>
      <p:ext uri="{BB962C8B-B14F-4D97-AF65-F5344CB8AC3E}">
        <p14:creationId xmlns:p14="http://schemas.microsoft.com/office/powerpoint/2010/main" val="208698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9508"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283970" y="767013"/>
            <a:ext cx="9624060" cy="4981074"/>
          </a:xfrm>
        </p:spPr>
        <p:txBody>
          <a:bodyPr anchor="ctr" anchorCtr="0">
            <a:noAutofit/>
          </a:bodyPr>
          <a:lstStyle>
            <a:lvl1pPr algn="ctr">
              <a:lnSpc>
                <a:spcPct val="110000"/>
              </a:lnSpc>
              <a:defRPr sz="4800" spc="630" baseline="0">
                <a:solidFill>
                  <a:schemeClr val="bg1"/>
                </a:solidFill>
              </a:defRPr>
            </a:lvl1pPr>
          </a:lstStyle>
          <a:p>
            <a:r>
              <a:rPr lang="sv-SE" noProof="0" dirty="0"/>
              <a:t>Click to edit Master title style</a:t>
            </a:r>
          </a:p>
        </p:txBody>
      </p:sp>
    </p:spTree>
    <p:extLst>
      <p:ext uri="{BB962C8B-B14F-4D97-AF65-F5344CB8AC3E}">
        <p14:creationId xmlns:p14="http://schemas.microsoft.com/office/powerpoint/2010/main" val="2608921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9508"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283970" y="767013"/>
            <a:ext cx="9624060" cy="4981074"/>
          </a:xfrm>
        </p:spPr>
        <p:txBody>
          <a:bodyPr anchor="ctr" anchorCtr="0">
            <a:noAutofit/>
          </a:bodyPr>
          <a:lstStyle>
            <a:lvl1pPr algn="ctr">
              <a:lnSpc>
                <a:spcPct val="110000"/>
              </a:lnSpc>
              <a:defRPr sz="4800" spc="630" baseline="0">
                <a:solidFill>
                  <a:schemeClr val="bg1"/>
                </a:solidFill>
              </a:defRPr>
            </a:lvl1pPr>
          </a:lstStyle>
          <a:p>
            <a:r>
              <a:rPr lang="sv-SE" noProof="0" dirty="0"/>
              <a:t>Click to edit Master title style</a:t>
            </a:r>
          </a:p>
        </p:txBody>
      </p:sp>
    </p:spTree>
    <p:extLst>
      <p:ext uri="{BB962C8B-B14F-4D97-AF65-F5344CB8AC3E}">
        <p14:creationId xmlns:p14="http://schemas.microsoft.com/office/powerpoint/2010/main" val="149846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9508"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283970" y="767013"/>
            <a:ext cx="9624060" cy="4981074"/>
          </a:xfrm>
        </p:spPr>
        <p:txBody>
          <a:bodyPr anchor="ctr" anchorCtr="0">
            <a:noAutofit/>
          </a:bodyPr>
          <a:lstStyle>
            <a:lvl1pPr algn="ctr">
              <a:lnSpc>
                <a:spcPct val="110000"/>
              </a:lnSpc>
              <a:defRPr sz="4800" spc="630" baseline="0">
                <a:solidFill>
                  <a:schemeClr val="bg1"/>
                </a:solidFill>
              </a:defRPr>
            </a:lvl1pPr>
          </a:lstStyle>
          <a:p>
            <a:r>
              <a:rPr lang="sv-SE" noProof="0" dirty="0"/>
              <a:t>Click to edit Master title style</a:t>
            </a:r>
          </a:p>
        </p:txBody>
      </p:sp>
    </p:spTree>
    <p:extLst>
      <p:ext uri="{BB962C8B-B14F-4D97-AF65-F5344CB8AC3E}">
        <p14:creationId xmlns:p14="http://schemas.microsoft.com/office/powerpoint/2010/main" val="2829584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283970" y="767013"/>
            <a:ext cx="9624060" cy="4981074"/>
          </a:xfrm>
        </p:spPr>
        <p:txBody>
          <a:bodyPr anchor="ctr" anchorCtr="0">
            <a:noAutofit/>
          </a:bodyPr>
          <a:lstStyle>
            <a:lvl1pPr algn="ctr">
              <a:lnSpc>
                <a:spcPct val="110000"/>
              </a:lnSpc>
              <a:defRPr sz="4800" spc="630" baseline="0">
                <a:solidFill>
                  <a:schemeClr val="bg1"/>
                </a:solidFill>
              </a:defRPr>
            </a:lvl1pPr>
          </a:lstStyle>
          <a:p>
            <a:r>
              <a:rPr lang="sv-SE" noProof="0" dirty="0"/>
              <a:t>Click to edit Master title style</a:t>
            </a:r>
          </a:p>
        </p:txBody>
      </p:sp>
    </p:spTree>
    <p:extLst>
      <p:ext uri="{BB962C8B-B14F-4D97-AF65-F5344CB8AC3E}">
        <p14:creationId xmlns:p14="http://schemas.microsoft.com/office/powerpoint/2010/main" val="1438575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9508"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6" name="Picture 2" descr="C:\Documents and Settings\Kristoffer\My Documents\My Dropbox\- - - - - - - - - - - - - eLEARNING finalisation\Logo\TNS_logo_swirl_n_text_rgb_SV.png"/>
          <p:cNvPicPr>
            <a:picLocks noChangeAspect="1" noChangeArrowheads="1"/>
          </p:cNvPicPr>
          <p:nvPr userDrawn="1"/>
        </p:nvPicPr>
        <p:blipFill>
          <a:blip r:embed="rId2" cstate="print"/>
          <a:srcRect/>
          <a:stretch>
            <a:fillRect/>
          </a:stretch>
        </p:blipFill>
        <p:spPr bwMode="auto">
          <a:xfrm>
            <a:off x="3260658" y="2928646"/>
            <a:ext cx="5670685" cy="1000709"/>
          </a:xfrm>
          <a:prstGeom prst="rect">
            <a:avLst/>
          </a:prstGeom>
          <a:noFill/>
        </p:spPr>
      </p:pic>
    </p:spTree>
    <p:extLst>
      <p:ext uri="{BB962C8B-B14F-4D97-AF65-F5344CB8AC3E}">
        <p14:creationId xmlns:p14="http://schemas.microsoft.com/office/powerpoint/2010/main" val="3150464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1" y="4721903"/>
            <a:ext cx="10680596" cy="1133423"/>
          </a:xfrm>
        </p:spPr>
        <p:txBody>
          <a:bodyPr lIns="0" tIns="0" rIns="0" bIns="0">
            <a:normAutofit/>
          </a:bodyPr>
          <a:lstStyle>
            <a:lvl1pPr marL="0" indent="0">
              <a:spcBef>
                <a:spcPts val="600"/>
              </a:spcBef>
              <a:buNone/>
              <a:defRPr sz="18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1" y="4062335"/>
            <a:ext cx="10674247" cy="636340"/>
          </a:xfrm>
        </p:spPr>
        <p:txBody>
          <a:bodyPr lIns="0" tIns="0" rIns="0" bIns="0"/>
          <a:lstStyle>
            <a:lvl1pP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a:xfrm>
            <a:off x="838200" y="6356351"/>
            <a:ext cx="2743200" cy="365125"/>
          </a:xfrm>
          <a:prstGeom prst="rect">
            <a:avLst/>
          </a:prstGeom>
        </p:spPr>
        <p:txBody>
          <a:bodyPr/>
          <a:lstStyle/>
          <a:p>
            <a:fld id="{A8392A16-0E09-486C-9A28-B508902D11B6}" type="datetime1">
              <a:rPr lang="en-US" smtClean="0"/>
              <a:t>10/9/2021</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a:xfrm>
            <a:off x="4038600" y="6356351"/>
            <a:ext cx="411480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a:xfrm>
            <a:off x="8610600" y="6356351"/>
            <a:ext cx="2743200" cy="365125"/>
          </a:xfrm>
          <a:prstGeom prst="rect">
            <a:avLst/>
          </a:prstGeom>
        </p:spPr>
        <p:txBody>
          <a:bodyPr/>
          <a:lstStyle/>
          <a:p>
            <a:fld id="{4950F5D8-22E1-4015-8661-E5B1FD28C2DE}" type="slidenum">
              <a:rPr lang="ru-RU" smtClean="0"/>
              <a:t>‹#›</a:t>
            </a:fld>
            <a:endParaRPr lang="ru-RU"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1"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566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4200" y="860425"/>
            <a:ext cx="6096000" cy="1325563"/>
          </a:xfrm>
        </p:spPr>
        <p:txBody>
          <a:bodyPr/>
          <a:lstStyle>
            <a:lvl1pPr>
              <a:defRPr baseline="0"/>
            </a:lvl1pPr>
          </a:lstStyle>
          <a:p>
            <a:r>
              <a:rPr lang="sv-SE" noProof="0" dirty="0"/>
              <a:t>Click to edit Master title style</a:t>
            </a:r>
          </a:p>
        </p:txBody>
      </p:sp>
      <p:sp>
        <p:nvSpPr>
          <p:cNvPr id="3" name="Content Placeholder 2"/>
          <p:cNvSpPr>
            <a:spLocks noGrp="1"/>
          </p:cNvSpPr>
          <p:nvPr>
            <p:ph idx="1"/>
          </p:nvPr>
        </p:nvSpPr>
        <p:spPr>
          <a:xfrm>
            <a:off x="3124200" y="2320925"/>
            <a:ext cx="6096001" cy="3641725"/>
          </a:xfrm>
        </p:spPr>
        <p:txBody>
          <a:bodyPr/>
          <a:lstStyle/>
          <a:p>
            <a:pPr lvl="0"/>
            <a:r>
              <a:rPr lang="sv-SE" noProof="0" dirty="0"/>
              <a:t>Click to edit Master text styles</a:t>
            </a:r>
          </a:p>
          <a:p>
            <a:pPr lvl="1"/>
            <a:r>
              <a:rPr lang="sv-SE" noProof="0" dirty="0"/>
              <a:t>Second level</a:t>
            </a:r>
          </a:p>
          <a:p>
            <a:pPr lvl="2"/>
            <a:r>
              <a:rPr lang="sv-SE" noProof="0" dirty="0"/>
              <a:t>Third level</a:t>
            </a:r>
          </a:p>
          <a:p>
            <a:pPr lvl="3"/>
            <a:r>
              <a:rPr lang="sv-SE" noProof="0" dirty="0"/>
              <a:t>Fourth level</a:t>
            </a:r>
          </a:p>
          <a:p>
            <a:pPr lvl="4"/>
            <a:r>
              <a:rPr lang="sv-SE" noProof="0" dirty="0"/>
              <a:t>Fifth level</a:t>
            </a:r>
          </a:p>
        </p:txBody>
      </p:sp>
    </p:spTree>
    <p:extLst>
      <p:ext uri="{BB962C8B-B14F-4D97-AF65-F5344CB8AC3E}">
        <p14:creationId xmlns:p14="http://schemas.microsoft.com/office/powerpoint/2010/main" val="144746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sv-S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E7BEA45-239E-47F0-99BE-EA5D070F19A5}" type="datetimeFigureOut">
              <a:rPr lang="en-US"/>
              <a:pPr>
                <a:defRPr/>
              </a:pPr>
              <a:t>10/9/2021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1C38EC22-E2AE-41A8-BF17-27AFB4A90A9E}" type="slidenum">
              <a:rPr lang="en-US" altLang="sv-SE"/>
              <a:pPr>
                <a:defRPr/>
              </a:pPr>
              <a:t>‹#›</a:t>
            </a:fld>
            <a:endParaRPr lang="en-US" altLang="sv-SE"/>
          </a:p>
        </p:txBody>
      </p:sp>
    </p:spTree>
    <p:extLst>
      <p:ext uri="{BB962C8B-B14F-4D97-AF65-F5344CB8AC3E}">
        <p14:creationId xmlns:p14="http://schemas.microsoft.com/office/powerpoint/2010/main" val="301434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62814" y="0"/>
            <a:ext cx="6156000" cy="6858000"/>
          </a:xfrm>
          <a:solidFill>
            <a:schemeClr val="bg1">
              <a:lumMod val="8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2" name="Title 1"/>
          <p:cNvSpPr>
            <a:spLocks noGrp="1"/>
          </p:cNvSpPr>
          <p:nvPr>
            <p:ph type="title"/>
          </p:nvPr>
        </p:nvSpPr>
        <p:spPr>
          <a:xfrm>
            <a:off x="434905" y="743803"/>
            <a:ext cx="5219818" cy="1600200"/>
          </a:xfrm>
        </p:spPr>
        <p:txBody>
          <a:bodyPr anchor="b"/>
          <a:lstStyle>
            <a:lvl1pPr>
              <a:defRPr sz="3200" baseline="0"/>
            </a:lvl1pPr>
          </a:lstStyle>
          <a:p>
            <a:r>
              <a:rPr lang="sv-SE" noProof="0" dirty="0"/>
              <a:t>Click to edit Master title style</a:t>
            </a:r>
          </a:p>
        </p:txBody>
      </p:sp>
      <p:sp>
        <p:nvSpPr>
          <p:cNvPr id="4" name="Text Placeholder 3"/>
          <p:cNvSpPr>
            <a:spLocks noGrp="1"/>
          </p:cNvSpPr>
          <p:nvPr>
            <p:ph type="body" sz="half" idx="2"/>
          </p:nvPr>
        </p:nvSpPr>
        <p:spPr>
          <a:xfrm>
            <a:off x="434905" y="2515453"/>
            <a:ext cx="5219818" cy="381158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dirty="0"/>
              <a:t>Click to edit Master text styles</a:t>
            </a:r>
          </a:p>
        </p:txBody>
      </p:sp>
    </p:spTree>
    <p:extLst>
      <p:ext uri="{BB962C8B-B14F-4D97-AF65-F5344CB8AC3E}">
        <p14:creationId xmlns:p14="http://schemas.microsoft.com/office/powerpoint/2010/main" val="35248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30905" y="743803"/>
            <a:ext cx="5219818" cy="1600200"/>
          </a:xfrm>
        </p:spPr>
        <p:txBody>
          <a:bodyPr anchor="b"/>
          <a:lstStyle>
            <a:lvl1pPr>
              <a:defRPr sz="3200" baseline="0"/>
            </a:lvl1pPr>
          </a:lstStyle>
          <a:p>
            <a:r>
              <a:rPr lang="sv-SE" noProof="0" dirty="0"/>
              <a:t>Click to edit Master title style</a:t>
            </a:r>
          </a:p>
        </p:txBody>
      </p:sp>
      <p:sp>
        <p:nvSpPr>
          <p:cNvPr id="3" name="Picture Placeholder 2"/>
          <p:cNvSpPr>
            <a:spLocks noGrp="1"/>
          </p:cNvSpPr>
          <p:nvPr>
            <p:ph type="pic" idx="1"/>
          </p:nvPr>
        </p:nvSpPr>
        <p:spPr>
          <a:xfrm>
            <a:off x="0" y="0"/>
            <a:ext cx="6156000" cy="6858000"/>
          </a:xfrm>
          <a:solidFill>
            <a:schemeClr val="bg1">
              <a:lumMod val="8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Text Placeholder 3"/>
          <p:cNvSpPr>
            <a:spLocks noGrp="1"/>
          </p:cNvSpPr>
          <p:nvPr>
            <p:ph type="body" sz="half" idx="2"/>
          </p:nvPr>
        </p:nvSpPr>
        <p:spPr>
          <a:xfrm>
            <a:off x="6530905" y="2515453"/>
            <a:ext cx="5219818" cy="381158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dirty="0"/>
              <a:t>Click to edit Master text styles</a:t>
            </a:r>
          </a:p>
        </p:txBody>
      </p:sp>
    </p:spTree>
    <p:extLst>
      <p:ext uri="{BB962C8B-B14F-4D97-AF65-F5344CB8AC3E}">
        <p14:creationId xmlns:p14="http://schemas.microsoft.com/office/powerpoint/2010/main" val="26805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a:solidFill>
            <a:schemeClr val="bg1">
              <a:lumMod val="8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Text Placeholder 3"/>
          <p:cNvSpPr>
            <a:spLocks noGrp="1"/>
          </p:cNvSpPr>
          <p:nvPr>
            <p:ph type="body" sz="half" idx="2"/>
          </p:nvPr>
        </p:nvSpPr>
        <p:spPr>
          <a:xfrm>
            <a:off x="3162270" y="2228056"/>
            <a:ext cx="5867460" cy="1655014"/>
          </a:xfrm>
          <a:solidFill>
            <a:srgbClr val="4D4D4D">
              <a:alpha val="84706"/>
            </a:srgbClr>
          </a:solidFill>
        </p:spPr>
        <p:txBody>
          <a:bodyPr wrap="square" lIns="216000" tIns="216000" rIns="216000" bIns="216000">
            <a:spAutoFit/>
          </a:bodyPr>
          <a:lstStyle>
            <a:lvl1pPr marL="0" indent="0" algn="ctr">
              <a:buNone/>
              <a:defRPr sz="3600" cap="all" spc="510" baseline="0">
                <a:solidFill>
                  <a:schemeClr val="bg1"/>
                </a:solidFill>
                <a:latin typeface="Futura Std Medium" panose="020B05020202040203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dirty="0"/>
              <a:t>Click to edit Master text styles</a:t>
            </a:r>
          </a:p>
        </p:txBody>
      </p:sp>
    </p:spTree>
    <p:extLst>
      <p:ext uri="{BB962C8B-B14F-4D97-AF65-F5344CB8AC3E}">
        <p14:creationId xmlns:p14="http://schemas.microsoft.com/office/powerpoint/2010/main" val="347671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a:solidFill>
            <a:schemeClr val="bg1">
              <a:lumMod val="8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Text Placeholder 3"/>
          <p:cNvSpPr>
            <a:spLocks noGrp="1"/>
          </p:cNvSpPr>
          <p:nvPr>
            <p:ph type="body" sz="half" idx="2"/>
          </p:nvPr>
        </p:nvSpPr>
        <p:spPr>
          <a:xfrm>
            <a:off x="2438400" y="2228056"/>
            <a:ext cx="7562850" cy="1655014"/>
          </a:xfrm>
          <a:solidFill>
            <a:schemeClr val="accent5">
              <a:alpha val="84706"/>
            </a:schemeClr>
          </a:solidFill>
        </p:spPr>
        <p:txBody>
          <a:bodyPr wrap="square" lIns="216000" tIns="216000" rIns="216000" bIns="216000">
            <a:spAutoFit/>
          </a:bodyPr>
          <a:lstStyle>
            <a:lvl1pPr marL="0" indent="0" algn="ctr">
              <a:buNone/>
              <a:defRPr sz="3600" cap="all" spc="510" baseline="0">
                <a:solidFill>
                  <a:schemeClr val="bg1"/>
                </a:solidFill>
                <a:latin typeface="Futura Std Medium" panose="020B05020202040203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dirty="0"/>
              <a:t>Click to edit Master text styles</a:t>
            </a:r>
          </a:p>
        </p:txBody>
      </p:sp>
    </p:spTree>
    <p:extLst>
      <p:ext uri="{BB962C8B-B14F-4D97-AF65-F5344CB8AC3E}">
        <p14:creationId xmlns:p14="http://schemas.microsoft.com/office/powerpoint/2010/main" val="189164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a:solidFill>
            <a:schemeClr val="bg1">
              <a:lumMod val="8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Text Placeholder 3"/>
          <p:cNvSpPr>
            <a:spLocks noGrp="1"/>
          </p:cNvSpPr>
          <p:nvPr>
            <p:ph type="body" sz="half" idx="2"/>
          </p:nvPr>
        </p:nvSpPr>
        <p:spPr>
          <a:xfrm>
            <a:off x="2438400" y="2228056"/>
            <a:ext cx="7562850" cy="1655014"/>
          </a:xfrm>
          <a:solidFill>
            <a:schemeClr val="accent4">
              <a:alpha val="84706"/>
            </a:schemeClr>
          </a:solidFill>
        </p:spPr>
        <p:txBody>
          <a:bodyPr wrap="square" lIns="216000" tIns="216000" rIns="216000" bIns="216000">
            <a:spAutoFit/>
          </a:bodyPr>
          <a:lstStyle>
            <a:lvl1pPr marL="0" indent="0" algn="ctr">
              <a:buNone/>
              <a:defRPr sz="3600" cap="all" spc="510" baseline="0">
                <a:solidFill>
                  <a:schemeClr val="bg1"/>
                </a:solidFill>
                <a:latin typeface="Futura Std Medium" panose="020B05020202040203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dirty="0"/>
              <a:t>Click to edit Master text styles</a:t>
            </a:r>
          </a:p>
        </p:txBody>
      </p:sp>
    </p:spTree>
    <p:extLst>
      <p:ext uri="{BB962C8B-B14F-4D97-AF65-F5344CB8AC3E}">
        <p14:creationId xmlns:p14="http://schemas.microsoft.com/office/powerpoint/2010/main" val="370071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lvl1pPr algn="ctr">
              <a:defRPr/>
            </a:lvl1pPr>
          </a:lstStyle>
          <a:p>
            <a:r>
              <a:rPr lang="sv-SE" noProof="0"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4" name="Content Placeholder 3"/>
          <p:cNvSpPr>
            <a:spLocks noGrp="1"/>
          </p:cNvSpPr>
          <p:nvPr>
            <p:ph sz="half" idx="2"/>
          </p:nvPr>
        </p:nvSpPr>
        <p:spPr>
          <a:xfrm>
            <a:off x="6172200" y="1825625"/>
            <a:ext cx="5181600" cy="4351338"/>
          </a:xfrm>
        </p:spPr>
        <p:txBody>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87030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12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7200" y="365125"/>
            <a:ext cx="8492067" cy="1325563"/>
          </a:xfrm>
          <a:prstGeom prst="rect">
            <a:avLst/>
          </a:prstGeom>
        </p:spPr>
        <p:txBody>
          <a:bodyPr vert="horz" lIns="91440" tIns="45720" rIns="91440" bIns="45720" rtlCol="0" anchor="b" anchorCtr="0">
            <a:normAutofit/>
          </a:bodyPr>
          <a:lstStyle/>
          <a:p>
            <a:r>
              <a:rPr lang="en-US" dirty="0"/>
              <a:t>Click to edit Master title style</a:t>
            </a:r>
            <a:endParaRPr lang="sv-SE" dirty="0"/>
          </a:p>
        </p:txBody>
      </p:sp>
      <p:sp>
        <p:nvSpPr>
          <p:cNvPr id="3" name="Text Placeholder 2"/>
          <p:cNvSpPr>
            <a:spLocks noGrp="1"/>
          </p:cNvSpPr>
          <p:nvPr>
            <p:ph type="body" idx="1"/>
          </p:nvPr>
        </p:nvSpPr>
        <p:spPr>
          <a:xfrm>
            <a:off x="1727200" y="1825625"/>
            <a:ext cx="84920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pic>
        <p:nvPicPr>
          <p:cNvPr id="7" name="image2.png"/>
          <p:cNvPicPr>
            <a:picLocks noChangeAspect="1"/>
          </p:cNvPicPr>
          <p:nvPr userDrawn="1"/>
        </p:nvPicPr>
        <p:blipFill>
          <a:blip r:embed="rId22" cstate="print"/>
          <a:stretch>
            <a:fillRect/>
          </a:stretch>
        </p:blipFill>
        <p:spPr>
          <a:xfrm>
            <a:off x="213118" y="6102488"/>
            <a:ext cx="510781" cy="571803"/>
          </a:xfrm>
          <a:prstGeom prst="rect">
            <a:avLst/>
          </a:prstGeom>
          <a:ln w="12700">
            <a:miter lim="400000"/>
          </a:ln>
        </p:spPr>
      </p:pic>
    </p:spTree>
    <p:extLst>
      <p:ext uri="{BB962C8B-B14F-4D97-AF65-F5344CB8AC3E}">
        <p14:creationId xmlns:p14="http://schemas.microsoft.com/office/powerpoint/2010/main" val="1263786430"/>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69" r:id="rId3"/>
    <p:sldLayoutId id="2147483657" r:id="rId4"/>
    <p:sldLayoutId id="2147483661" r:id="rId5"/>
    <p:sldLayoutId id="2147483662" r:id="rId6"/>
    <p:sldLayoutId id="2147483663" r:id="rId7"/>
    <p:sldLayoutId id="2147483652" r:id="rId8"/>
    <p:sldLayoutId id="2147483655" r:id="rId9"/>
    <p:sldLayoutId id="2147483649" r:id="rId10"/>
    <p:sldLayoutId id="2147483654" r:id="rId11"/>
    <p:sldLayoutId id="2147483660" r:id="rId12"/>
    <p:sldLayoutId id="2147483664" r:id="rId13"/>
    <p:sldLayoutId id="2147483665" r:id="rId14"/>
    <p:sldLayoutId id="2147483666" r:id="rId15"/>
    <p:sldLayoutId id="2147483667" r:id="rId16"/>
    <p:sldLayoutId id="2147483668" r:id="rId17"/>
    <p:sldLayoutId id="2147483671" r:id="rId18"/>
    <p:sldLayoutId id="2147483673" r:id="rId19"/>
    <p:sldLayoutId id="2147483674" r:id="rId20"/>
  </p:sldLayoutIdLst>
  <p:txStyles>
    <p:titleStyle>
      <a:lvl1pPr algn="l" defTabSz="914400" rtl="0" eaLnBrk="1" latinLnBrk="0" hangingPunct="1">
        <a:lnSpc>
          <a:spcPct val="90000"/>
        </a:lnSpc>
        <a:spcBef>
          <a:spcPct val="0"/>
        </a:spcBef>
        <a:buNone/>
        <a:defRPr sz="3200" kern="1200" cap="all" spc="510" baseline="0">
          <a:solidFill>
            <a:schemeClr val="tx1"/>
          </a:solidFill>
          <a:latin typeface="Futura Std Medium" panose="020B0502020204020303" pitchFamily="34" charset="0"/>
          <a:ea typeface="+mj-ea"/>
          <a:cs typeface="+mj-cs"/>
        </a:defRPr>
      </a:lvl1pPr>
    </p:titleStyle>
    <p:bodyStyle>
      <a:lvl1pPr marL="228600" indent="-228600" algn="l" defTabSz="914400" rtl="0" eaLnBrk="1" latinLnBrk="0" hangingPunct="1">
        <a:lnSpc>
          <a:spcPct val="110000"/>
        </a:lnSpc>
        <a:spcBef>
          <a:spcPts val="1000"/>
        </a:spcBef>
        <a:spcAft>
          <a:spcPts val="400"/>
        </a:spcAft>
        <a:buFont typeface="Arial" panose="020B0604020202020204" pitchFamily="34" charset="0"/>
        <a:buChar char="•"/>
        <a:defRPr sz="2200" kern="1200">
          <a:solidFill>
            <a:schemeClr val="tx1"/>
          </a:solidFill>
          <a:latin typeface="Futura Std Light" panose="020B0402020204020303" pitchFamily="34" charset="0"/>
          <a:ea typeface="+mn-ea"/>
          <a:cs typeface="+mn-cs"/>
        </a:defRPr>
      </a:lvl1pPr>
      <a:lvl2pPr marL="6858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2pPr>
      <a:lvl3pPr marL="11430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3pPr>
      <a:lvl4pPr marL="16002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4pPr>
      <a:lvl5pPr marL="20574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th.se/nyheter/bth-forskare-varldsledande-tidskrift-inom-hallbar-utveckling/"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www.svt.se/nyheter/lokalt/blekinge/bth-forskare-raddar-varld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9.png"/><Relationship Id="rId10" Type="http://schemas.openxmlformats.org/officeDocument/2006/relationships/image" Target="../media/image25.jpeg"/><Relationship Id="rId4" Type="http://schemas.openxmlformats.org/officeDocument/2006/relationships/image" Target="../media/image18.png"/><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hyperlink" Target="http://www.journalofchemistry.org/index.php" TargetMode="External"/><Relationship Id="rId3" Type="http://schemas.openxmlformats.org/officeDocument/2006/relationships/image" Target="../media/image27.png"/><Relationship Id="rId7" Type="http://schemas.openxmlformats.org/officeDocument/2006/relationships/image" Target="../media/image39.jpeg"/><Relationship Id="rId12"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30.png"/><Relationship Id="rId11" Type="http://schemas.openxmlformats.org/officeDocument/2006/relationships/image" Target="../media/image15.jpg"/><Relationship Id="rId5" Type="http://schemas.openxmlformats.org/officeDocument/2006/relationships/image" Target="../media/image29.png"/><Relationship Id="rId15" Type="http://schemas.openxmlformats.org/officeDocument/2006/relationships/hyperlink" Target="https://en.wikipedia.org/wiki/Urban_planning" TargetMode="External"/><Relationship Id="rId10"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41.jpeg"/><Relationship Id="rId1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th.se/nyheter/bth-forskare-varldsledande-tidskrift-inom-hallbar-utveckling/"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hyperlink" Target="http://www.svt.se/nyheter/lokalt/blekinge/bth-forskare-raddar-varlde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532457-29F4-475F-B58C-80A91C832EA9}"/>
              </a:ext>
            </a:extLst>
          </p:cNvPr>
          <p:cNvSpPr>
            <a:spLocks noGrp="1"/>
          </p:cNvSpPr>
          <p:nvPr>
            <p:ph type="title"/>
          </p:nvPr>
        </p:nvSpPr>
        <p:spPr>
          <a:xfrm>
            <a:off x="762051" y="3039413"/>
            <a:ext cx="10674247" cy="1276115"/>
          </a:xfrm>
        </p:spPr>
        <p:txBody>
          <a:bodyPr>
            <a:noAutofit/>
          </a:bodyPr>
          <a:lstStyle/>
          <a:p>
            <a:pPr algn="ctr"/>
            <a:br>
              <a:rPr lang="en" sz="2800" dirty="0">
                <a:solidFill>
                  <a:schemeClr val="bg1"/>
                </a:solidFill>
                <a:highlight>
                  <a:srgbClr val="EE3355"/>
                </a:highlight>
                <a:latin typeface="Roboto Mono Medium"/>
                <a:ea typeface="Roboto Mono Medium"/>
                <a:cs typeface="Roboto Mono Medium"/>
                <a:sym typeface="Roboto Mono Medium"/>
              </a:rPr>
            </a:br>
            <a:br>
              <a:rPr lang="sv-SE" sz="2400" dirty="0">
                <a:solidFill>
                  <a:schemeClr val="bg1"/>
                </a:solidFill>
              </a:rPr>
            </a:br>
            <a:r>
              <a:rPr lang="sv-SE" sz="2800" dirty="0">
                <a:solidFill>
                  <a:schemeClr val="bg1"/>
                </a:solidFill>
              </a:rPr>
              <a:t>- hållbarhetens </a:t>
            </a:r>
            <a:r>
              <a:rPr lang="sv-SE" sz="2800" dirty="0" err="1">
                <a:solidFill>
                  <a:schemeClr val="bg1"/>
                </a:solidFill>
              </a:rPr>
              <a:t>ABc</a:t>
            </a:r>
            <a:r>
              <a:rPr lang="sv-SE" sz="2800" dirty="0">
                <a:solidFill>
                  <a:schemeClr val="bg1"/>
                </a:solidFill>
              </a:rPr>
              <a:t> –</a:t>
            </a:r>
            <a:br>
              <a:rPr lang="sv-SE" sz="2800" dirty="0">
                <a:solidFill>
                  <a:schemeClr val="bg1"/>
                </a:solidFill>
              </a:rPr>
            </a:br>
            <a:br>
              <a:rPr lang="sv-SE" sz="2000" dirty="0">
                <a:solidFill>
                  <a:schemeClr val="bg1"/>
                </a:solidFill>
              </a:rPr>
            </a:br>
            <a:r>
              <a:rPr lang="sv-SE" sz="2000" dirty="0">
                <a:solidFill>
                  <a:schemeClr val="bg1"/>
                </a:solidFill>
              </a:rPr>
              <a:t>Operativsystemet som binder ihop allt annat</a:t>
            </a:r>
            <a:br>
              <a:rPr lang="sv-SE" sz="2000" dirty="0">
                <a:solidFill>
                  <a:schemeClr val="bg1"/>
                </a:solidFill>
              </a:rPr>
            </a:br>
            <a:br>
              <a:rPr lang="en" sz="2800" dirty="0">
                <a:solidFill>
                  <a:schemeClr val="bg1"/>
                </a:solidFill>
                <a:effectLst>
                  <a:outerShdw blurRad="38100" dist="38100" dir="2700000" algn="tl">
                    <a:srgbClr val="000000">
                      <a:alpha val="43137"/>
                    </a:srgbClr>
                  </a:outerShdw>
                </a:effectLst>
                <a:latin typeface="Arial" panose="020B0604020202020204" pitchFamily="34" charset="0"/>
                <a:ea typeface="Roboto Mono Medium"/>
                <a:cs typeface="Arial" panose="020B0604020202020204" pitchFamily="34" charset="0"/>
                <a:sym typeface="Roboto Mono Medium"/>
              </a:rPr>
            </a:br>
            <a:endParaRPr lang="ru-RU" sz="18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34F66D5-16A0-4136-AEC7-E9506651B785}"/>
              </a:ext>
            </a:extLst>
          </p:cNvPr>
          <p:cNvSpPr/>
          <p:nvPr/>
        </p:nvSpPr>
        <p:spPr>
          <a:xfrm>
            <a:off x="197603" y="240917"/>
            <a:ext cx="9222844" cy="569771"/>
          </a:xfrm>
          <a:prstGeom prst="rect">
            <a:avLst/>
          </a:prstGeom>
          <a:solidFill>
            <a:schemeClr val="accent6">
              <a:alpha val="26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nSpc>
                <a:spcPct val="110000"/>
              </a:lnSpc>
            </a:pPr>
            <a:r>
              <a:rPr lang="en" sz="1467" b="1" dirty="0">
                <a:solidFill>
                  <a:schemeClr val="accent1">
                    <a:lumMod val="10000"/>
                    <a:lumOff val="90000"/>
                  </a:schemeClr>
                </a:solidFill>
                <a:latin typeface="Arial" panose="020B0604020202020204" pitchFamily="34" charset="0"/>
                <a:ea typeface="Tahoma" panose="020B0604030504040204" pitchFamily="34" charset="0"/>
                <a:cs typeface="Arial" panose="020B0604020202020204" pitchFamily="34" charset="0"/>
                <a:sym typeface="Roboto Mono"/>
              </a:rPr>
              <a:t>STRATEGISK HÅLLBAR UTVECKLING</a:t>
            </a:r>
            <a:endParaRPr lang="en" sz="1467" dirty="0">
              <a:solidFill>
                <a:srgbClr val="182D32"/>
              </a:solidFill>
              <a:latin typeface="Arial" panose="020B0604020202020204" pitchFamily="34" charset="0"/>
              <a:ea typeface="Tahoma" panose="020B0604030504040204" pitchFamily="34" charset="0"/>
              <a:cs typeface="Arial" panose="020B0604020202020204" pitchFamily="34" charset="0"/>
              <a:sym typeface="Roboto Mono"/>
            </a:endParaRPr>
          </a:p>
          <a:p>
            <a:pPr lvl="0">
              <a:lnSpc>
                <a:spcPct val="110000"/>
              </a:lnSpc>
            </a:pPr>
            <a:endParaRPr lang="x-none" sz="1467" b="1" dirty="0">
              <a:solidFill>
                <a:srgbClr val="009999"/>
              </a:solidFill>
              <a:latin typeface="Arial" panose="020B0604020202020204" pitchFamily="34" charset="0"/>
              <a:ea typeface="Tahoma" panose="020B0604030504040204" pitchFamily="34" charset="0"/>
              <a:cs typeface="Arial" panose="020B0604020202020204" pitchFamily="34" charset="0"/>
            </a:endParaRPr>
          </a:p>
        </p:txBody>
      </p:sp>
      <p:sp>
        <p:nvSpPr>
          <p:cNvPr id="6" name="Rectangle 5"/>
          <p:cNvSpPr/>
          <p:nvPr/>
        </p:nvSpPr>
        <p:spPr>
          <a:xfrm>
            <a:off x="928255" y="5698399"/>
            <a:ext cx="10390909" cy="1025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Aft>
                <a:spcPts val="200"/>
              </a:spcAft>
            </a:pPr>
            <a:r>
              <a:rPr lang="sv-SE" dirty="0">
                <a:solidFill>
                  <a:schemeClr val="tx1"/>
                </a:solidFill>
              </a:rPr>
              <a:t>Pressmeddelande:</a:t>
            </a:r>
            <a:r>
              <a:rPr lang="sv-SE" dirty="0"/>
              <a:t> </a:t>
            </a:r>
            <a:r>
              <a:rPr lang="sv-SE" i="1" dirty="0">
                <a:hlinkClick r:id="rId3"/>
              </a:rPr>
              <a:t>https://www.bth.se/nyheter/bth-forskare-varldsledande-tidskrift-inom-hallbar-utveckling/</a:t>
            </a:r>
          </a:p>
          <a:p>
            <a:pPr>
              <a:lnSpc>
                <a:spcPct val="110000"/>
              </a:lnSpc>
              <a:spcAft>
                <a:spcPts val="200"/>
              </a:spcAft>
            </a:pPr>
            <a:r>
              <a:rPr lang="sv-SE" dirty="0" err="1">
                <a:solidFill>
                  <a:schemeClr val="tx1"/>
                </a:solidFill>
                <a:latin typeface="Futura Std Light" panose="020B0402020204020303" pitchFamily="34" charset="0"/>
              </a:rPr>
              <a:t>Svt</a:t>
            </a:r>
            <a:r>
              <a:rPr lang="sv-SE" dirty="0">
                <a:solidFill>
                  <a:schemeClr val="tx1"/>
                </a:solidFill>
                <a:latin typeface="Futura Std Light" panose="020B0402020204020303" pitchFamily="34" charset="0"/>
              </a:rPr>
              <a:t>: </a:t>
            </a:r>
            <a:r>
              <a:rPr lang="sv-SE" u="sng" dirty="0">
                <a:hlinkClick r:id="rId4"/>
              </a:rPr>
              <a:t>www.svt.se/nyheter/lokalt/blekinge/bth-forskare-raddar-varlden</a:t>
            </a:r>
            <a:r>
              <a:rPr lang="sv-SE" u="sng" dirty="0"/>
              <a:t> </a:t>
            </a:r>
            <a:endParaRPr lang="sv-SE" dirty="0">
              <a:latin typeface="Futura Std Light" panose="020B0402020204020303" pitchFamily="34" charset="0"/>
            </a:endParaRPr>
          </a:p>
        </p:txBody>
      </p:sp>
      <p:sp>
        <p:nvSpPr>
          <p:cNvPr id="7" name="TextBox 6"/>
          <p:cNvSpPr txBox="1"/>
          <p:nvPr/>
        </p:nvSpPr>
        <p:spPr>
          <a:xfrm>
            <a:off x="1169581" y="4742121"/>
            <a:ext cx="914400" cy="914400"/>
          </a:xfrm>
          <a:prstGeom prst="rect">
            <a:avLst/>
          </a:prstGeom>
          <a:noFill/>
        </p:spPr>
        <p:txBody>
          <a:bodyPr wrap="none" rtlCol="0">
            <a:noAutofit/>
          </a:bodyPr>
          <a:lstStyle/>
          <a:p>
            <a:pPr>
              <a:lnSpc>
                <a:spcPct val="110000"/>
              </a:lnSpc>
              <a:spcAft>
                <a:spcPts val="200"/>
              </a:spcAft>
            </a:pPr>
            <a:r>
              <a:rPr lang="en" sz="2000" dirty="0">
                <a:solidFill>
                  <a:schemeClr val="accent1">
                    <a:lumMod val="10000"/>
                    <a:lumOff val="90000"/>
                  </a:schemeClr>
                </a:solidFill>
                <a:latin typeface="Arial" panose="020B0604020202020204" pitchFamily="34" charset="0"/>
                <a:ea typeface="Tahoma" panose="020B0604030504040204" pitchFamily="34" charset="0"/>
                <a:cs typeface="Arial" panose="020B0604020202020204" pitchFamily="34" charset="0"/>
                <a:sym typeface="Roboto Mono"/>
              </a:rPr>
              <a:t>PROF. KARL-HENRIK ROBÈRT, BLEKINGE INSTITUTE OF TECHNOLOGY</a:t>
            </a:r>
          </a:p>
          <a:p>
            <a:pPr>
              <a:lnSpc>
                <a:spcPct val="110000"/>
              </a:lnSpc>
              <a:spcAft>
                <a:spcPts val="200"/>
              </a:spcAft>
            </a:pPr>
            <a:endParaRPr lang="sv-SE" sz="2000" dirty="0">
              <a:latin typeface="Futura Std Light" panose="020B0402020204020303" pitchFamily="34" charset="0"/>
            </a:endParaRPr>
          </a:p>
        </p:txBody>
      </p:sp>
    </p:spTree>
    <p:extLst>
      <p:ext uri="{BB962C8B-B14F-4D97-AF65-F5344CB8AC3E}">
        <p14:creationId xmlns:p14="http://schemas.microsoft.com/office/powerpoint/2010/main" val="150388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drillholes1a"/>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840523" y="2064894"/>
            <a:ext cx="4986337"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7"/>
          <p:cNvSpPr txBox="1">
            <a:spLocks noChangeArrowheads="1"/>
          </p:cNvSpPr>
          <p:nvPr/>
        </p:nvSpPr>
        <p:spPr bwMode="auto">
          <a:xfrm>
            <a:off x="276450" y="35401"/>
            <a:ext cx="11958084" cy="121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lnSpc>
                <a:spcPct val="120000"/>
              </a:lnSpc>
              <a:spcBef>
                <a:spcPct val="50000"/>
              </a:spcBef>
              <a:spcAft>
                <a:spcPct val="0"/>
              </a:spcAft>
              <a:buFontTx/>
              <a:buNone/>
            </a:pPr>
            <a:r>
              <a:rPr lang="sv-SE" altLang="sv-SE" sz="3200" cap="all" spc="400" dirty="0">
                <a:solidFill>
                  <a:schemeClr val="tx1"/>
                </a:solidFill>
                <a:latin typeface="Futura Std Medium" pitchFamily="34" charset="0"/>
              </a:rPr>
              <a:t>Gemensamma ramvillkor för framgång (inom designvetenskapen)</a:t>
            </a:r>
          </a:p>
        </p:txBody>
      </p:sp>
      <p:grpSp>
        <p:nvGrpSpPr>
          <p:cNvPr id="18" name="Group 11"/>
          <p:cNvGrpSpPr/>
          <p:nvPr/>
        </p:nvGrpSpPr>
        <p:grpSpPr>
          <a:xfrm>
            <a:off x="4390073" y="1263074"/>
            <a:ext cx="1333387" cy="1333387"/>
            <a:chOff x="7899608" y="2860722"/>
            <a:chExt cx="2611970" cy="2611970"/>
          </a:xfrm>
        </p:grpSpPr>
        <p:sp>
          <p:nvSpPr>
            <p:cNvPr id="19" name="Oval 11"/>
            <p:cNvSpPr>
              <a:spLocks noChangeArrowheads="1"/>
            </p:cNvSpPr>
            <p:nvPr/>
          </p:nvSpPr>
          <p:spPr bwMode="auto">
            <a:xfrm>
              <a:off x="8043267" y="2986791"/>
              <a:ext cx="2324653" cy="2324654"/>
            </a:xfrm>
            <a:prstGeom prst="ellipse">
              <a:avLst/>
            </a:prstGeom>
            <a:solidFill>
              <a:schemeClr val="accent3">
                <a:lumMod val="60000"/>
                <a:lumOff val="4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20" name="Oval 11"/>
            <p:cNvSpPr>
              <a:spLocks noChangeArrowheads="1"/>
            </p:cNvSpPr>
            <p:nvPr/>
          </p:nvSpPr>
          <p:spPr bwMode="auto">
            <a:xfrm>
              <a:off x="8291404" y="3068193"/>
              <a:ext cx="1828379" cy="1828379"/>
            </a:xfrm>
            <a:prstGeom prst="ellipse">
              <a:avLst/>
            </a:prstGeom>
            <a:solidFill>
              <a:schemeClr val="accent3">
                <a:lumMod val="40000"/>
                <a:lumOff val="6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21" name="Oval 25"/>
            <p:cNvSpPr>
              <a:spLocks noChangeArrowheads="1"/>
            </p:cNvSpPr>
            <p:nvPr/>
          </p:nvSpPr>
          <p:spPr bwMode="auto">
            <a:xfrm>
              <a:off x="7899608" y="2860722"/>
              <a:ext cx="2611970" cy="2611970"/>
            </a:xfrm>
            <a:prstGeom prst="ellipse">
              <a:avLst/>
            </a:prstGeom>
            <a:noFill/>
            <a:ln w="28575" algn="ctr">
              <a:solidFill>
                <a:schemeClr val="accent5"/>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2075" tIns="46037" rIns="92075" bIns="46037" anchor="ct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endParaRPr lang="en-US" altLang="sv-SE" sz="2400">
                <a:solidFill>
                  <a:schemeClr val="tx1"/>
                </a:solidFill>
                <a:latin typeface="Times" panose="02020603050405020304" pitchFamily="18" charset="0"/>
              </a:endParaRPr>
            </a:p>
          </p:txBody>
        </p:sp>
        <p:sp>
          <p:nvSpPr>
            <p:cNvPr id="22" name="Oval 11"/>
            <p:cNvSpPr>
              <a:spLocks noChangeArrowheads="1"/>
            </p:cNvSpPr>
            <p:nvPr/>
          </p:nvSpPr>
          <p:spPr bwMode="auto">
            <a:xfrm>
              <a:off x="8529707" y="3137506"/>
              <a:ext cx="1351773" cy="1351774"/>
            </a:xfrm>
            <a:prstGeom prst="ellipse">
              <a:avLst/>
            </a:prstGeom>
            <a:solidFill>
              <a:schemeClr val="accent3"/>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grpSp>
      <p:sp>
        <p:nvSpPr>
          <p:cNvPr id="23" name="Rectangle 13"/>
          <p:cNvSpPr>
            <a:spLocks noChangeArrowheads="1"/>
          </p:cNvSpPr>
          <p:nvPr/>
        </p:nvSpPr>
        <p:spPr bwMode="auto">
          <a:xfrm>
            <a:off x="4293552" y="1450315"/>
            <a:ext cx="1603504" cy="5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rgbClr val="336699"/>
                </a:solidFill>
                <a:latin typeface="Arial Narrow" panose="020B0606020202030204" pitchFamily="34" charset="0"/>
              </a:defRPr>
            </a:lvl1pPr>
            <a:lvl2pPr marL="742950" indent="-285750">
              <a:spcBef>
                <a:spcPct val="20000"/>
              </a:spcBef>
              <a:buChar char="–"/>
              <a:defRPr sz="2200">
                <a:solidFill>
                  <a:srgbClr val="CC6600"/>
                </a:solidFill>
                <a:latin typeface="Arial Narrow" panose="020B0606020202030204" pitchFamily="34" charset="0"/>
              </a:defRPr>
            </a:lvl2pPr>
            <a:lvl3pPr marL="1143000" indent="-228600">
              <a:spcBef>
                <a:spcPct val="20000"/>
              </a:spcBef>
              <a:buChar char="•"/>
              <a:defRPr sz="2200">
                <a:solidFill>
                  <a:srgbClr val="CC6600"/>
                </a:solidFill>
                <a:latin typeface="Arial Narrow" panose="020B0606020202030204" pitchFamily="34" charset="0"/>
              </a:defRPr>
            </a:lvl3pPr>
            <a:lvl4pPr marL="1600200" indent="-228600">
              <a:spcBef>
                <a:spcPct val="20000"/>
              </a:spcBef>
              <a:buChar char="–"/>
              <a:defRPr sz="2000">
                <a:solidFill>
                  <a:srgbClr val="CC6600"/>
                </a:solidFill>
                <a:latin typeface="Arial Narrow" panose="020B0606020202030204" pitchFamily="34" charset="0"/>
              </a:defRPr>
            </a:lvl4pPr>
            <a:lvl5pPr marL="2057400" indent="-228600">
              <a:spcBef>
                <a:spcPct val="20000"/>
              </a:spcBef>
              <a:buChar char="»"/>
              <a:defRPr sz="2000">
                <a:solidFill>
                  <a:srgbClr val="CC6600"/>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rgbClr val="CC6600"/>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rgbClr val="CC6600"/>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rgbClr val="CC6600"/>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rgbClr val="CC6600"/>
                </a:solidFill>
                <a:latin typeface="Arial Narrow" panose="020B0606020202030204" pitchFamily="34" charset="0"/>
              </a:defRPr>
            </a:lvl9pPr>
          </a:lstStyle>
          <a:p>
            <a:pPr algn="ctr" eaLnBrk="1" hangingPunct="1">
              <a:spcBef>
                <a:spcPts val="300"/>
              </a:spcBef>
              <a:buClr>
                <a:srgbClr val="606060"/>
              </a:buClr>
              <a:buFontTx/>
              <a:buNone/>
            </a:pPr>
            <a:r>
              <a:rPr lang="en-US" altLang="sv-SE" sz="1600" spc="160" dirty="0">
                <a:solidFill>
                  <a:schemeClr val="tx1"/>
                </a:solidFill>
                <a:latin typeface="Futura Std Medium" pitchFamily="34" charset="0"/>
              </a:rPr>
              <a:t>VISION</a:t>
            </a:r>
          </a:p>
          <a:p>
            <a:pPr algn="ctr" eaLnBrk="1" hangingPunct="1">
              <a:spcBef>
                <a:spcPts val="300"/>
              </a:spcBef>
              <a:buClr>
                <a:srgbClr val="606060"/>
              </a:buClr>
              <a:buFontTx/>
              <a:buNone/>
            </a:pPr>
            <a:r>
              <a:rPr lang="en-US" altLang="sv-SE" sz="1600" spc="160" dirty="0">
                <a:solidFill>
                  <a:schemeClr val="tx1"/>
                </a:solidFill>
                <a:latin typeface="Futura Std Medium" pitchFamily="34" charset="0"/>
              </a:rPr>
              <a:t>med</a:t>
            </a:r>
          </a:p>
          <a:p>
            <a:pPr algn="ctr" eaLnBrk="1" hangingPunct="1">
              <a:spcBef>
                <a:spcPts val="300"/>
              </a:spcBef>
              <a:buClr>
                <a:srgbClr val="606060"/>
              </a:buClr>
              <a:buFontTx/>
              <a:buNone/>
            </a:pPr>
            <a:r>
              <a:rPr lang="en-US" altLang="sv-SE" sz="1600" spc="160" dirty="0" err="1">
                <a:solidFill>
                  <a:schemeClr val="tx1"/>
                </a:solidFill>
                <a:latin typeface="Futura Std Medium" pitchFamily="34" charset="0"/>
              </a:rPr>
              <a:t>Detaljer</a:t>
            </a:r>
            <a:endParaRPr lang="en-US" altLang="sv-SE" sz="1600" spc="160" dirty="0">
              <a:solidFill>
                <a:schemeClr val="tx1"/>
              </a:solidFill>
              <a:latin typeface="Futura Std Medium" pitchFamily="34" charset="0"/>
            </a:endParaRPr>
          </a:p>
        </p:txBody>
      </p:sp>
      <p:sp>
        <p:nvSpPr>
          <p:cNvPr id="10" name="Text Box 7"/>
          <p:cNvSpPr txBox="1">
            <a:spLocks noChangeArrowheads="1"/>
          </p:cNvSpPr>
          <p:nvPr/>
        </p:nvSpPr>
        <p:spPr bwMode="auto">
          <a:xfrm>
            <a:off x="7393183" y="2807580"/>
            <a:ext cx="498633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ts val="600"/>
              </a:spcBef>
              <a:spcAft>
                <a:spcPct val="0"/>
              </a:spcAft>
              <a:buFontTx/>
              <a:buNone/>
            </a:pPr>
            <a:r>
              <a:rPr lang="sv-SE" altLang="sv-SE" sz="2400" b="1" cap="all" spc="400" dirty="0">
                <a:solidFill>
                  <a:schemeClr val="tx1"/>
                </a:solidFill>
                <a:latin typeface="Futura Std Medium" pitchFamily="34" charset="0"/>
              </a:rPr>
              <a:t>Principer/ramvillkor: </a:t>
            </a:r>
            <a:r>
              <a:rPr lang="sv-SE" altLang="sv-SE" sz="1800" b="1" cap="all" spc="400" dirty="0">
                <a:solidFill>
                  <a:schemeClr val="tx1"/>
                </a:solidFill>
                <a:latin typeface="Futura Std Medium" pitchFamily="34" charset="0"/>
              </a:rPr>
              <a:t>Nödvändiga</a:t>
            </a:r>
          </a:p>
          <a:p>
            <a:pPr>
              <a:spcBef>
                <a:spcPts val="600"/>
              </a:spcBef>
              <a:spcAft>
                <a:spcPct val="0"/>
              </a:spcAft>
              <a:buFontTx/>
              <a:buNone/>
            </a:pPr>
            <a:r>
              <a:rPr lang="sv-SE" altLang="sv-SE" sz="1800" b="1" cap="all" spc="400" dirty="0">
                <a:solidFill>
                  <a:schemeClr val="tx1"/>
                </a:solidFill>
                <a:latin typeface="Futura Std Medium" pitchFamily="34" charset="0"/>
              </a:rPr>
              <a:t>Tillräckliga</a:t>
            </a:r>
          </a:p>
          <a:p>
            <a:pPr>
              <a:spcBef>
                <a:spcPts val="600"/>
              </a:spcBef>
              <a:spcAft>
                <a:spcPct val="0"/>
              </a:spcAft>
              <a:buFontTx/>
              <a:buNone/>
            </a:pPr>
            <a:r>
              <a:rPr lang="sv-SE" altLang="sv-SE" sz="1800" b="1" cap="all" spc="400" dirty="0">
                <a:solidFill>
                  <a:schemeClr val="tx1"/>
                </a:solidFill>
                <a:latin typeface="Futura Std Medium" pitchFamily="34" charset="0"/>
              </a:rPr>
              <a:t>Allmänna</a:t>
            </a:r>
          </a:p>
          <a:p>
            <a:pPr>
              <a:spcBef>
                <a:spcPts val="600"/>
              </a:spcBef>
              <a:spcAft>
                <a:spcPct val="0"/>
              </a:spcAft>
              <a:buFontTx/>
              <a:buNone/>
            </a:pPr>
            <a:r>
              <a:rPr lang="sv-SE" altLang="sv-SE" sz="1800" b="1" cap="all" spc="400" dirty="0">
                <a:solidFill>
                  <a:schemeClr val="tx1"/>
                </a:solidFill>
                <a:latin typeface="Futura Std Medium" pitchFamily="34" charset="0"/>
              </a:rPr>
              <a:t>Konkreta</a:t>
            </a:r>
          </a:p>
          <a:p>
            <a:pPr>
              <a:spcBef>
                <a:spcPts val="600"/>
              </a:spcBef>
              <a:spcAft>
                <a:spcPct val="0"/>
              </a:spcAft>
              <a:buFontTx/>
              <a:buNone/>
            </a:pPr>
            <a:r>
              <a:rPr lang="sv-SE" altLang="sv-SE" sz="1800" b="1" cap="all" spc="400" dirty="0">
                <a:solidFill>
                  <a:schemeClr val="tx1"/>
                </a:solidFill>
                <a:latin typeface="Futura Std Medium" pitchFamily="34" charset="0"/>
              </a:rPr>
              <a:t>Icke-överlappande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35999171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0" y="861685"/>
            <a:ext cx="6816596" cy="46246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300" y="861685"/>
            <a:ext cx="6816596" cy="462462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1300" y="861685"/>
            <a:ext cx="6816596" cy="46246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1300" y="861685"/>
            <a:ext cx="6816596" cy="4624628"/>
          </a:xfrm>
          <a:prstGeom prst="rect">
            <a:avLst/>
          </a:prstGeom>
        </p:spPr>
      </p:pic>
      <p:grpSp>
        <p:nvGrpSpPr>
          <p:cNvPr id="2" name="Group 11"/>
          <p:cNvGrpSpPr/>
          <p:nvPr/>
        </p:nvGrpSpPr>
        <p:grpSpPr>
          <a:xfrm>
            <a:off x="7010513" y="2504869"/>
            <a:ext cx="1333387" cy="1333387"/>
            <a:chOff x="7899608" y="2860722"/>
            <a:chExt cx="2611970" cy="2611970"/>
          </a:xfrm>
        </p:grpSpPr>
        <p:sp>
          <p:nvSpPr>
            <p:cNvPr id="13" name="Oval 11"/>
            <p:cNvSpPr>
              <a:spLocks noChangeArrowheads="1"/>
            </p:cNvSpPr>
            <p:nvPr/>
          </p:nvSpPr>
          <p:spPr bwMode="auto">
            <a:xfrm>
              <a:off x="8043267" y="2986791"/>
              <a:ext cx="2324653" cy="2324654"/>
            </a:xfrm>
            <a:prstGeom prst="ellipse">
              <a:avLst/>
            </a:prstGeom>
            <a:solidFill>
              <a:schemeClr val="accent3">
                <a:lumMod val="60000"/>
                <a:lumOff val="4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14" name="Oval 11"/>
            <p:cNvSpPr>
              <a:spLocks noChangeArrowheads="1"/>
            </p:cNvSpPr>
            <p:nvPr/>
          </p:nvSpPr>
          <p:spPr bwMode="auto">
            <a:xfrm>
              <a:off x="8291404" y="3068193"/>
              <a:ext cx="1828379" cy="1828379"/>
            </a:xfrm>
            <a:prstGeom prst="ellipse">
              <a:avLst/>
            </a:prstGeom>
            <a:solidFill>
              <a:schemeClr val="accent3">
                <a:lumMod val="40000"/>
                <a:lumOff val="6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15" name="Oval 25"/>
            <p:cNvSpPr>
              <a:spLocks noChangeArrowheads="1"/>
            </p:cNvSpPr>
            <p:nvPr/>
          </p:nvSpPr>
          <p:spPr bwMode="auto">
            <a:xfrm>
              <a:off x="7899608" y="2860722"/>
              <a:ext cx="2611970" cy="2611970"/>
            </a:xfrm>
            <a:prstGeom prst="ellipse">
              <a:avLst/>
            </a:prstGeom>
            <a:noFill/>
            <a:ln w="28575" algn="ctr">
              <a:solidFill>
                <a:schemeClr val="accent5"/>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2075" tIns="46037" rIns="92075" bIns="46037" anchor="ct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endParaRPr lang="en-US" altLang="sv-SE" sz="2400">
                <a:solidFill>
                  <a:schemeClr val="tx1"/>
                </a:solidFill>
                <a:latin typeface="Times" panose="02020603050405020304" pitchFamily="18" charset="0"/>
              </a:endParaRPr>
            </a:p>
          </p:txBody>
        </p:sp>
        <p:sp>
          <p:nvSpPr>
            <p:cNvPr id="16" name="Oval 11"/>
            <p:cNvSpPr>
              <a:spLocks noChangeArrowheads="1"/>
            </p:cNvSpPr>
            <p:nvPr/>
          </p:nvSpPr>
          <p:spPr bwMode="auto">
            <a:xfrm>
              <a:off x="8529707" y="3137506"/>
              <a:ext cx="1351773" cy="1351774"/>
            </a:xfrm>
            <a:prstGeom prst="ellipse">
              <a:avLst/>
            </a:prstGeom>
            <a:solidFill>
              <a:schemeClr val="accent3"/>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grpSp>
      <p:sp>
        <p:nvSpPr>
          <p:cNvPr id="17" name="Rectangle 13"/>
          <p:cNvSpPr>
            <a:spLocks noChangeArrowheads="1"/>
          </p:cNvSpPr>
          <p:nvPr/>
        </p:nvSpPr>
        <p:spPr bwMode="auto">
          <a:xfrm>
            <a:off x="6856131" y="2792778"/>
            <a:ext cx="1603504" cy="5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rgbClr val="336699"/>
                </a:solidFill>
                <a:latin typeface="Arial Narrow" panose="020B0606020202030204" pitchFamily="34" charset="0"/>
              </a:defRPr>
            </a:lvl1pPr>
            <a:lvl2pPr marL="742950" indent="-285750">
              <a:spcBef>
                <a:spcPct val="20000"/>
              </a:spcBef>
              <a:buChar char="–"/>
              <a:defRPr sz="2200">
                <a:solidFill>
                  <a:srgbClr val="CC6600"/>
                </a:solidFill>
                <a:latin typeface="Arial Narrow" panose="020B0606020202030204" pitchFamily="34" charset="0"/>
              </a:defRPr>
            </a:lvl2pPr>
            <a:lvl3pPr marL="1143000" indent="-228600">
              <a:spcBef>
                <a:spcPct val="20000"/>
              </a:spcBef>
              <a:buChar char="•"/>
              <a:defRPr sz="2200">
                <a:solidFill>
                  <a:srgbClr val="CC6600"/>
                </a:solidFill>
                <a:latin typeface="Arial Narrow" panose="020B0606020202030204" pitchFamily="34" charset="0"/>
              </a:defRPr>
            </a:lvl3pPr>
            <a:lvl4pPr marL="1600200" indent="-228600">
              <a:spcBef>
                <a:spcPct val="20000"/>
              </a:spcBef>
              <a:buChar char="–"/>
              <a:defRPr sz="2000">
                <a:solidFill>
                  <a:srgbClr val="CC6600"/>
                </a:solidFill>
                <a:latin typeface="Arial Narrow" panose="020B0606020202030204" pitchFamily="34" charset="0"/>
              </a:defRPr>
            </a:lvl4pPr>
            <a:lvl5pPr marL="2057400" indent="-228600">
              <a:spcBef>
                <a:spcPct val="20000"/>
              </a:spcBef>
              <a:buChar char="»"/>
              <a:defRPr sz="2000">
                <a:solidFill>
                  <a:srgbClr val="CC6600"/>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rgbClr val="CC6600"/>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rgbClr val="CC6600"/>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rgbClr val="CC6600"/>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rgbClr val="CC6600"/>
                </a:solidFill>
                <a:latin typeface="Arial Narrow" panose="020B0606020202030204" pitchFamily="34" charset="0"/>
              </a:defRPr>
            </a:lvl9pPr>
          </a:lstStyle>
          <a:p>
            <a:pPr algn="ctr" eaLnBrk="1" hangingPunct="1">
              <a:spcBef>
                <a:spcPts val="300"/>
              </a:spcBef>
              <a:buClr>
                <a:srgbClr val="606060"/>
              </a:buClr>
              <a:buFontTx/>
              <a:buNone/>
            </a:pPr>
            <a:r>
              <a:rPr lang="en-US" altLang="sv-SE" sz="1600" spc="160" dirty="0">
                <a:solidFill>
                  <a:schemeClr val="tx1"/>
                </a:solidFill>
                <a:latin typeface="Futura Std Medium" pitchFamily="34" charset="0"/>
              </a:rPr>
              <a:t>VISION</a:t>
            </a:r>
          </a:p>
          <a:p>
            <a:pPr algn="ctr" eaLnBrk="1" hangingPunct="1">
              <a:spcBef>
                <a:spcPts val="300"/>
              </a:spcBef>
              <a:buClr>
                <a:srgbClr val="606060"/>
              </a:buClr>
              <a:buFontTx/>
              <a:buNone/>
            </a:pPr>
            <a:r>
              <a:rPr lang="en-US" altLang="sv-SE" sz="1600" spc="160" dirty="0">
                <a:solidFill>
                  <a:schemeClr val="tx1"/>
                </a:solidFill>
                <a:latin typeface="Futura Std Medium" pitchFamily="34" charset="0"/>
              </a:rPr>
              <a:t>med</a:t>
            </a:r>
          </a:p>
          <a:p>
            <a:pPr algn="ctr" eaLnBrk="1" hangingPunct="1">
              <a:spcBef>
                <a:spcPts val="300"/>
              </a:spcBef>
              <a:buClr>
                <a:srgbClr val="606060"/>
              </a:buClr>
              <a:buFontTx/>
              <a:buNone/>
            </a:pPr>
            <a:r>
              <a:rPr lang="en-US" altLang="sv-SE" sz="1600" spc="160" dirty="0" err="1">
                <a:solidFill>
                  <a:schemeClr val="tx1"/>
                </a:solidFill>
                <a:latin typeface="Futura Std Medium" pitchFamily="34" charset="0"/>
              </a:rPr>
              <a:t>Detaljer</a:t>
            </a:r>
            <a:endParaRPr lang="en-US" altLang="sv-SE" sz="1600" spc="160" dirty="0">
              <a:solidFill>
                <a:schemeClr val="tx1"/>
              </a:solidFill>
              <a:latin typeface="Futura Std Medium" pitchFamily="34" charset="0"/>
            </a:endParaRPr>
          </a:p>
        </p:txBody>
      </p:sp>
      <p:sp>
        <p:nvSpPr>
          <p:cNvPr id="18" name="Title 17"/>
          <p:cNvSpPr>
            <a:spLocks noGrp="1"/>
          </p:cNvSpPr>
          <p:nvPr>
            <p:ph type="title"/>
          </p:nvPr>
        </p:nvSpPr>
        <p:spPr>
          <a:xfrm>
            <a:off x="1727200" y="-38910"/>
            <a:ext cx="8492067" cy="1325563"/>
          </a:xfrm>
        </p:spPr>
        <p:txBody>
          <a:bodyPr>
            <a:normAutofit fontScale="90000"/>
          </a:bodyPr>
          <a:lstStyle/>
          <a:p>
            <a:br>
              <a:rPr lang="sv-SE" dirty="0"/>
            </a:br>
            <a:br>
              <a:rPr lang="sv-SE" dirty="0"/>
            </a:br>
            <a:r>
              <a:rPr lang="sv-SE" dirty="0"/>
              <a:t>Cancer behandling</a:t>
            </a:r>
            <a:br>
              <a:rPr lang="sv-SE" dirty="0"/>
            </a:br>
            <a:endParaRPr lang="sv-SE" dirty="0"/>
          </a:p>
        </p:txBody>
      </p:sp>
      <p:graphicFrame>
        <p:nvGraphicFramePr>
          <p:cNvPr id="19" name="Object 6"/>
          <p:cNvGraphicFramePr>
            <a:graphicFrameLocks noChangeAspect="1"/>
          </p:cNvGraphicFramePr>
          <p:nvPr/>
        </p:nvGraphicFramePr>
        <p:xfrm>
          <a:off x="2781300" y="2879043"/>
          <a:ext cx="1478535" cy="1532793"/>
        </p:xfrm>
        <a:graphic>
          <a:graphicData uri="http://schemas.openxmlformats.org/presentationml/2006/ole">
            <mc:AlternateContent xmlns:mc="http://schemas.openxmlformats.org/markup-compatibility/2006">
              <mc:Choice xmlns:v="urn:schemas-microsoft-com:vml" Requires="v">
                <p:oleObj name="Photo Editor Photo" r:id="rId7" imgW="1038370" imgH="1076475" progId="MSPhotoEd.3">
                  <p:embed/>
                </p:oleObj>
              </mc:Choice>
              <mc:Fallback>
                <p:oleObj name="Photo Editor Photo" r:id="rId7" imgW="1038370" imgH="1076475"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300" y="2879043"/>
                        <a:ext cx="1478535" cy="1532793"/>
                      </a:xfrm>
                      <a:prstGeom prst="rect">
                        <a:avLst/>
                      </a:prstGeom>
                      <a:noFill/>
                      <a:ln>
                        <a:noFill/>
                      </a:ln>
                      <a:effectLst/>
                    </p:spPr>
                  </p:pic>
                </p:oleObj>
              </mc:Fallback>
            </mc:AlternateContent>
          </a:graphicData>
        </a:graphic>
      </p:graphicFrame>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218" y="5987877"/>
            <a:ext cx="691530" cy="691530"/>
          </a:xfrm>
          <a:prstGeom prst="rect">
            <a:avLst/>
          </a:prstGeom>
        </p:spPr>
      </p:pic>
      <p:pic>
        <p:nvPicPr>
          <p:cNvPr id="21" name="Picture 4" descr="drillholes1a"/>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6009021" y="4411836"/>
            <a:ext cx="4243327" cy="236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506586" y="4411836"/>
            <a:ext cx="837314" cy="24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2B68CBF8-3BE5-42E0-9DC6-7C5AB956911F}"/>
              </a:ext>
            </a:extLst>
          </p:cNvPr>
          <p:cNvSpPr txBox="1"/>
          <p:nvPr/>
        </p:nvSpPr>
        <p:spPr>
          <a:xfrm>
            <a:off x="9943738" y="5698590"/>
            <a:ext cx="1333501" cy="914400"/>
          </a:xfrm>
          <a:prstGeom prst="rect">
            <a:avLst/>
          </a:prstGeom>
          <a:noFill/>
        </p:spPr>
        <p:txBody>
          <a:bodyPr wrap="none" rtlCol="0">
            <a:noAutofit/>
          </a:bodyPr>
          <a:lstStyle/>
          <a:p>
            <a:pPr>
              <a:lnSpc>
                <a:spcPct val="110000"/>
              </a:lnSpc>
              <a:spcAft>
                <a:spcPts val="200"/>
              </a:spcAft>
            </a:pPr>
            <a:r>
              <a:rPr lang="sv-SE" sz="2000" b="1" dirty="0">
                <a:latin typeface="Futura Std Light" panose="020B0402020204020303" pitchFamily="34" charset="0"/>
              </a:rPr>
              <a:t>Kliniska </a:t>
            </a:r>
          </a:p>
          <a:p>
            <a:pPr>
              <a:lnSpc>
                <a:spcPct val="110000"/>
              </a:lnSpc>
              <a:spcAft>
                <a:spcPts val="200"/>
              </a:spcAft>
            </a:pPr>
            <a:r>
              <a:rPr lang="sv-SE" sz="2000" b="1" dirty="0">
                <a:latin typeface="Futura Std Light" panose="020B0402020204020303" pitchFamily="34" charset="0"/>
              </a:rPr>
              <a:t>expertgrupper</a:t>
            </a:r>
          </a:p>
        </p:txBody>
      </p:sp>
    </p:spTree>
    <p:extLst>
      <p:ext uri="{BB962C8B-B14F-4D97-AF65-F5344CB8AC3E}">
        <p14:creationId xmlns:p14="http://schemas.microsoft.com/office/powerpoint/2010/main" val="705771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315" y="997584"/>
            <a:ext cx="6816596" cy="46246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9315" y="997584"/>
            <a:ext cx="6816596" cy="462462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9315" y="997584"/>
            <a:ext cx="6816596" cy="46246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9315" y="997584"/>
            <a:ext cx="6816596" cy="4624628"/>
          </a:xfrm>
          <a:prstGeom prst="rect">
            <a:avLst/>
          </a:prstGeom>
        </p:spPr>
      </p:pic>
      <p:pic>
        <p:nvPicPr>
          <p:cNvPr id="11" name="Picture 2" descr="C:\Documents and Settings\Kristoffer\My Documents\My Dropbox\- - - - - - - - - - - - - eLEARNING finalisation\Kalle_value network.png"/>
          <p:cNvPicPr>
            <a:picLocks noChangeAspect="1" noChangeArrowheads="1"/>
          </p:cNvPicPr>
          <p:nvPr/>
        </p:nvPicPr>
        <p:blipFill>
          <a:blip r:embed="rId7" cstate="print"/>
          <a:srcRect/>
          <a:stretch>
            <a:fillRect/>
          </a:stretch>
        </p:blipFill>
        <p:spPr bwMode="auto">
          <a:xfrm>
            <a:off x="977315" y="3307129"/>
            <a:ext cx="2783521" cy="963333"/>
          </a:xfrm>
          <a:prstGeom prst="rect">
            <a:avLst/>
          </a:prstGeom>
          <a:noFill/>
        </p:spPr>
      </p:pic>
      <p:grpSp>
        <p:nvGrpSpPr>
          <p:cNvPr id="2" name="Group 11"/>
          <p:cNvGrpSpPr/>
          <p:nvPr/>
        </p:nvGrpSpPr>
        <p:grpSpPr>
          <a:xfrm>
            <a:off x="5968528" y="2640768"/>
            <a:ext cx="1333387" cy="1333387"/>
            <a:chOff x="7899608" y="2860722"/>
            <a:chExt cx="2611970" cy="2611970"/>
          </a:xfrm>
        </p:grpSpPr>
        <p:sp>
          <p:nvSpPr>
            <p:cNvPr id="13" name="Oval 11"/>
            <p:cNvSpPr>
              <a:spLocks noChangeArrowheads="1"/>
            </p:cNvSpPr>
            <p:nvPr/>
          </p:nvSpPr>
          <p:spPr bwMode="auto">
            <a:xfrm>
              <a:off x="8043267" y="2986791"/>
              <a:ext cx="2324653" cy="2324654"/>
            </a:xfrm>
            <a:prstGeom prst="ellipse">
              <a:avLst/>
            </a:prstGeom>
            <a:solidFill>
              <a:schemeClr val="accent3">
                <a:lumMod val="60000"/>
                <a:lumOff val="4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14" name="Oval 11"/>
            <p:cNvSpPr>
              <a:spLocks noChangeArrowheads="1"/>
            </p:cNvSpPr>
            <p:nvPr/>
          </p:nvSpPr>
          <p:spPr bwMode="auto">
            <a:xfrm>
              <a:off x="8291404" y="3068193"/>
              <a:ext cx="1828379" cy="1828379"/>
            </a:xfrm>
            <a:prstGeom prst="ellipse">
              <a:avLst/>
            </a:prstGeom>
            <a:solidFill>
              <a:schemeClr val="accent3">
                <a:lumMod val="40000"/>
                <a:lumOff val="6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15" name="Oval 25"/>
            <p:cNvSpPr>
              <a:spLocks noChangeArrowheads="1"/>
            </p:cNvSpPr>
            <p:nvPr/>
          </p:nvSpPr>
          <p:spPr bwMode="auto">
            <a:xfrm>
              <a:off x="7899608" y="2860722"/>
              <a:ext cx="2611970" cy="2611970"/>
            </a:xfrm>
            <a:prstGeom prst="ellipse">
              <a:avLst/>
            </a:prstGeom>
            <a:noFill/>
            <a:ln w="28575" algn="ctr">
              <a:solidFill>
                <a:schemeClr val="accent5"/>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2075" tIns="46037" rIns="92075" bIns="46037" anchor="ct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endParaRPr lang="en-US" altLang="sv-SE" sz="2400">
                <a:solidFill>
                  <a:schemeClr val="tx1"/>
                </a:solidFill>
                <a:latin typeface="Times" panose="02020603050405020304" pitchFamily="18" charset="0"/>
              </a:endParaRPr>
            </a:p>
          </p:txBody>
        </p:sp>
        <p:sp>
          <p:nvSpPr>
            <p:cNvPr id="16" name="Oval 11"/>
            <p:cNvSpPr>
              <a:spLocks noChangeArrowheads="1"/>
            </p:cNvSpPr>
            <p:nvPr/>
          </p:nvSpPr>
          <p:spPr bwMode="auto">
            <a:xfrm>
              <a:off x="8529707" y="3137506"/>
              <a:ext cx="1351773" cy="1351774"/>
            </a:xfrm>
            <a:prstGeom prst="ellipse">
              <a:avLst/>
            </a:prstGeom>
            <a:solidFill>
              <a:schemeClr val="accent3"/>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grpSp>
      <p:sp>
        <p:nvSpPr>
          <p:cNvPr id="17" name="Rectangle 13"/>
          <p:cNvSpPr>
            <a:spLocks noChangeArrowheads="1"/>
          </p:cNvSpPr>
          <p:nvPr/>
        </p:nvSpPr>
        <p:spPr bwMode="auto">
          <a:xfrm>
            <a:off x="6193712" y="3014942"/>
            <a:ext cx="1603504" cy="5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rgbClr val="336699"/>
                </a:solidFill>
                <a:latin typeface="Arial Narrow" panose="020B0606020202030204" pitchFamily="34" charset="0"/>
              </a:defRPr>
            </a:lvl1pPr>
            <a:lvl2pPr marL="742950" indent="-285750">
              <a:spcBef>
                <a:spcPct val="20000"/>
              </a:spcBef>
              <a:buChar char="–"/>
              <a:defRPr sz="2200">
                <a:solidFill>
                  <a:srgbClr val="CC6600"/>
                </a:solidFill>
                <a:latin typeface="Arial Narrow" panose="020B0606020202030204" pitchFamily="34" charset="0"/>
              </a:defRPr>
            </a:lvl2pPr>
            <a:lvl3pPr marL="1143000" indent="-228600">
              <a:spcBef>
                <a:spcPct val="20000"/>
              </a:spcBef>
              <a:buChar char="•"/>
              <a:defRPr sz="2200">
                <a:solidFill>
                  <a:srgbClr val="CC6600"/>
                </a:solidFill>
                <a:latin typeface="Arial Narrow" panose="020B0606020202030204" pitchFamily="34" charset="0"/>
              </a:defRPr>
            </a:lvl3pPr>
            <a:lvl4pPr marL="1600200" indent="-228600">
              <a:spcBef>
                <a:spcPct val="20000"/>
              </a:spcBef>
              <a:buChar char="–"/>
              <a:defRPr sz="2000">
                <a:solidFill>
                  <a:srgbClr val="CC6600"/>
                </a:solidFill>
                <a:latin typeface="Arial Narrow" panose="020B0606020202030204" pitchFamily="34" charset="0"/>
              </a:defRPr>
            </a:lvl4pPr>
            <a:lvl5pPr marL="2057400" indent="-228600">
              <a:spcBef>
                <a:spcPct val="20000"/>
              </a:spcBef>
              <a:buChar char="»"/>
              <a:defRPr sz="2000">
                <a:solidFill>
                  <a:srgbClr val="CC6600"/>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rgbClr val="CC6600"/>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rgbClr val="CC6600"/>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rgbClr val="CC6600"/>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rgbClr val="CC6600"/>
                </a:solidFill>
                <a:latin typeface="Arial Narrow" panose="020B0606020202030204" pitchFamily="34" charset="0"/>
              </a:defRPr>
            </a:lvl9pPr>
          </a:lstStyle>
          <a:p>
            <a:pPr eaLnBrk="1" hangingPunct="1">
              <a:spcBef>
                <a:spcPts val="300"/>
              </a:spcBef>
              <a:buClr>
                <a:srgbClr val="606060"/>
              </a:buClr>
              <a:buFontTx/>
              <a:buNone/>
            </a:pPr>
            <a:r>
              <a:rPr lang="en-US" altLang="sv-SE" sz="1600" spc="160" dirty="0">
                <a:solidFill>
                  <a:schemeClr val="tx1"/>
                </a:solidFill>
                <a:latin typeface="Futura Std Medium" pitchFamily="34" charset="0"/>
              </a:rPr>
              <a:t>VISION</a:t>
            </a:r>
          </a:p>
        </p:txBody>
      </p:sp>
      <p:sp>
        <p:nvSpPr>
          <p:cNvPr id="19" name="Title 1"/>
          <p:cNvSpPr txBox="1">
            <a:spLocks/>
          </p:cNvSpPr>
          <p:nvPr/>
        </p:nvSpPr>
        <p:spPr>
          <a:xfrm>
            <a:off x="42534" y="-370841"/>
            <a:ext cx="12192000" cy="1325563"/>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kern="1200" cap="all" spc="510" baseline="0">
                <a:solidFill>
                  <a:schemeClr val="tx1"/>
                </a:solidFill>
                <a:latin typeface="Futura Std Medium" panose="020B0502020204020303" pitchFamily="34" charset="0"/>
                <a:ea typeface="+mj-ea"/>
                <a:cs typeface="+mj-cs"/>
              </a:defRPr>
            </a:lvl1pPr>
          </a:lstStyle>
          <a:p>
            <a:r>
              <a:rPr lang="sv-SE" dirty="0">
                <a:solidFill>
                  <a:srgbClr val="000000"/>
                </a:solidFill>
              </a:rPr>
              <a:t>Systematisk Hållbar utveckling</a:t>
            </a:r>
            <a:endParaRPr lang="sv-SE" sz="2400" dirty="0">
              <a:solidFill>
                <a:srgbClr val="000000"/>
              </a:solidFill>
            </a:endParaRPr>
          </a:p>
        </p:txBody>
      </p:sp>
      <p:sp>
        <p:nvSpPr>
          <p:cNvPr id="18" name="Text Box 7"/>
          <p:cNvSpPr txBox="1">
            <a:spLocks noChangeArrowheads="1"/>
          </p:cNvSpPr>
          <p:nvPr/>
        </p:nvSpPr>
        <p:spPr bwMode="auto">
          <a:xfrm>
            <a:off x="7818481" y="2446075"/>
            <a:ext cx="458036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ts val="600"/>
              </a:spcBef>
              <a:spcAft>
                <a:spcPct val="0"/>
              </a:spcAft>
              <a:buFontTx/>
              <a:buNone/>
            </a:pPr>
            <a:r>
              <a:rPr lang="sv-SE" altLang="sv-SE" sz="2000" b="1" cap="all" spc="400" dirty="0">
                <a:solidFill>
                  <a:schemeClr val="tx1"/>
                </a:solidFill>
                <a:latin typeface="Futura Std Medium" pitchFamily="34" charset="0"/>
              </a:rPr>
              <a:t>Principer/ramvillkor: </a:t>
            </a:r>
            <a:r>
              <a:rPr lang="sv-SE" altLang="sv-SE" cap="all" spc="400" dirty="0">
                <a:solidFill>
                  <a:schemeClr val="tx1"/>
                </a:solidFill>
                <a:latin typeface="Futura Std Medium" pitchFamily="34" charset="0"/>
              </a:rPr>
              <a:t>Nödvändiga</a:t>
            </a:r>
          </a:p>
          <a:p>
            <a:pPr>
              <a:spcBef>
                <a:spcPts val="600"/>
              </a:spcBef>
              <a:spcAft>
                <a:spcPct val="0"/>
              </a:spcAft>
              <a:buFontTx/>
              <a:buNone/>
            </a:pPr>
            <a:r>
              <a:rPr lang="sv-SE" altLang="sv-SE" cap="all" spc="400" dirty="0">
                <a:solidFill>
                  <a:schemeClr val="tx1"/>
                </a:solidFill>
                <a:latin typeface="Futura Std Medium" pitchFamily="34" charset="0"/>
              </a:rPr>
              <a:t>Tillräckliga</a:t>
            </a:r>
          </a:p>
          <a:p>
            <a:pPr>
              <a:spcBef>
                <a:spcPts val="600"/>
              </a:spcBef>
              <a:spcAft>
                <a:spcPct val="0"/>
              </a:spcAft>
              <a:buFontTx/>
              <a:buNone/>
            </a:pPr>
            <a:r>
              <a:rPr lang="sv-SE" altLang="sv-SE" cap="all" spc="400" dirty="0">
                <a:solidFill>
                  <a:schemeClr val="tx1"/>
                </a:solidFill>
                <a:latin typeface="Futura Std Medium" pitchFamily="34" charset="0"/>
              </a:rPr>
              <a:t>Allmänna</a:t>
            </a:r>
          </a:p>
          <a:p>
            <a:pPr>
              <a:spcBef>
                <a:spcPts val="600"/>
              </a:spcBef>
              <a:spcAft>
                <a:spcPct val="0"/>
              </a:spcAft>
              <a:buFontTx/>
              <a:buNone/>
            </a:pPr>
            <a:r>
              <a:rPr lang="sv-SE" altLang="sv-SE" cap="all" spc="400" dirty="0">
                <a:solidFill>
                  <a:schemeClr val="tx1"/>
                </a:solidFill>
                <a:latin typeface="Futura Std Medium" pitchFamily="34" charset="0"/>
              </a:rPr>
              <a:t>Konkreta</a:t>
            </a:r>
          </a:p>
          <a:p>
            <a:pPr>
              <a:spcBef>
                <a:spcPts val="600"/>
              </a:spcBef>
              <a:spcAft>
                <a:spcPct val="0"/>
              </a:spcAft>
              <a:buFontTx/>
              <a:buNone/>
            </a:pPr>
            <a:r>
              <a:rPr lang="sv-SE" altLang="sv-SE" cap="all" spc="400" dirty="0">
                <a:solidFill>
                  <a:schemeClr val="tx1"/>
                </a:solidFill>
                <a:latin typeface="Futura Std Medium" pitchFamily="34" charset="0"/>
              </a:rPr>
              <a:t>Icke-överlappande </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396513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sv-SE"/>
          </a:p>
        </p:txBody>
      </p:sp>
      <p:sp>
        <p:nvSpPr>
          <p:cNvPr id="9220" name="Rectangle 4"/>
          <p:cNvSpPr>
            <a:spLocks noChangeArrowheads="1"/>
          </p:cNvSpPr>
          <p:nvPr/>
        </p:nvSpPr>
        <p:spPr bwMode="auto">
          <a:xfrm>
            <a:off x="0" y="0"/>
            <a:ext cx="12192000" cy="68580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har char="•"/>
              <a:defRPr sz="2400">
                <a:solidFill>
                  <a:srgbClr val="336699"/>
                </a:solidFill>
                <a:latin typeface="Arial Narrow" panose="020B0606020202030204" pitchFamily="34" charset="0"/>
              </a:defRPr>
            </a:lvl1pPr>
            <a:lvl2pPr marL="742950" indent="-285750" eaLnBrk="0" hangingPunct="0">
              <a:spcBef>
                <a:spcPct val="20000"/>
              </a:spcBef>
              <a:buChar char="–"/>
              <a:defRPr sz="2200">
                <a:solidFill>
                  <a:srgbClr val="CC6600"/>
                </a:solidFill>
                <a:latin typeface="Arial Narrow" panose="020B0606020202030204" pitchFamily="34" charset="0"/>
              </a:defRPr>
            </a:lvl2pPr>
            <a:lvl3pPr marL="1143000" indent="-228600" eaLnBrk="0" hangingPunct="0">
              <a:spcBef>
                <a:spcPct val="20000"/>
              </a:spcBef>
              <a:buChar char="•"/>
              <a:defRPr sz="2200">
                <a:solidFill>
                  <a:srgbClr val="CC6600"/>
                </a:solidFill>
                <a:latin typeface="Arial Narrow" panose="020B0606020202030204" pitchFamily="34" charset="0"/>
              </a:defRPr>
            </a:lvl3pPr>
            <a:lvl4pPr marL="1600200" indent="-228600" eaLnBrk="0" hangingPunct="0">
              <a:spcBef>
                <a:spcPct val="20000"/>
              </a:spcBef>
              <a:buChar char="–"/>
              <a:defRPr sz="2000">
                <a:solidFill>
                  <a:srgbClr val="CC6600"/>
                </a:solidFill>
                <a:latin typeface="Arial Narrow" panose="020B0606020202030204" pitchFamily="34" charset="0"/>
              </a:defRPr>
            </a:lvl4pPr>
            <a:lvl5pPr marL="2057400" indent="-228600" eaLnBrk="0" hangingPunct="0">
              <a:spcBef>
                <a:spcPct val="20000"/>
              </a:spcBef>
              <a:buChar char="»"/>
              <a:defRPr sz="2000">
                <a:solidFill>
                  <a:srgbClr val="CC6600"/>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rgbClr val="CC6600"/>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rgbClr val="CC6600"/>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rgbClr val="CC6600"/>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rgbClr val="CC6600"/>
                </a:solidFill>
                <a:latin typeface="Arial Narrow" panose="020B0606020202030204" pitchFamily="34" charset="0"/>
              </a:defRPr>
            </a:lvl9pPr>
          </a:lstStyle>
          <a:p>
            <a:pPr eaLnBrk="1" hangingPunct="1">
              <a:spcBef>
                <a:spcPct val="0"/>
              </a:spcBef>
              <a:buFontTx/>
              <a:buNone/>
            </a:pPr>
            <a:endParaRPr lang="en-GB" altLang="sv-SE" sz="3600">
              <a:solidFill>
                <a:schemeClr val="tx1"/>
              </a:solidFill>
              <a:latin typeface="Papyrus" panose="03070502060502030205" pitchFamily="66" charset="0"/>
            </a:endParaRPr>
          </a:p>
        </p:txBody>
      </p:sp>
      <p:pic>
        <p:nvPicPr>
          <p:cNvPr id="9221" name="Picture 5" descr="earth_full_hires%20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550" y="419100"/>
            <a:ext cx="57531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60218" y="1885949"/>
            <a:ext cx="6021532" cy="2166687"/>
          </a:xfrm>
          <a:prstGeom prst="rect">
            <a:avLst/>
          </a:prstGeom>
        </p:spPr>
        <p:txBody>
          <a:bodyPr vert="horz" lIns="91440" tIns="45720" rIns="91440" bIns="45720" rtlCol="0" anchor="b" anchorCtr="0">
            <a:normAutofit fontScale="92500" lnSpcReduction="10000"/>
          </a:bodyPr>
          <a:lstStyle/>
          <a:p>
            <a:pPr marL="0" marR="0" lvl="0" indent="0" defTabSz="914400" rtl="0" eaLnBrk="1" fontAlgn="auto" latinLnBrk="0" hangingPunct="1">
              <a:spcBef>
                <a:spcPct val="0"/>
              </a:spcBef>
              <a:spcAft>
                <a:spcPts val="0"/>
              </a:spcAft>
              <a:buClrTx/>
              <a:buSzTx/>
              <a:buFontTx/>
              <a:buNone/>
              <a:tabLst/>
              <a:defRPr/>
            </a:pPr>
            <a:r>
              <a:rPr kumimoji="0" lang="sv-SE" sz="3200" b="0" i="0" u="none" strike="noStrike" kern="1200" cap="all" spc="510" normalizeH="0" baseline="0" noProof="0" dirty="0">
                <a:ln>
                  <a:noFill/>
                </a:ln>
                <a:solidFill>
                  <a:schemeClr val="bg1"/>
                </a:solidFill>
                <a:effectLst/>
                <a:uLnTx/>
                <a:uFillTx/>
                <a:latin typeface="Futura Std Medium" panose="020B0502020204020303" pitchFamily="34" charset="0"/>
                <a:ea typeface="+mj-ea"/>
                <a:cs typeface="+mj-cs"/>
              </a:rPr>
              <a:t>Sökandet för gemensamma ramvillkor för hållbarhet måste börja här</a:t>
            </a:r>
            <a:endParaRPr kumimoji="0" lang="sv-SE" sz="2800" b="0" i="0" u="none" strike="noStrike" kern="1200" cap="all" spc="510" normalizeH="0" baseline="0" noProof="0" dirty="0">
              <a:ln>
                <a:noFill/>
              </a:ln>
              <a:solidFill>
                <a:schemeClr val="bg1"/>
              </a:solidFill>
              <a:effectLst/>
              <a:uLnTx/>
              <a:uFillTx/>
              <a:latin typeface="Futura Std Medium" panose="020B0502020204020303" pitchFamily="34" charset="0"/>
              <a:ea typeface="+mj-ea"/>
              <a:cs typeface="+mj-cs"/>
            </a:endParaRPr>
          </a:p>
        </p:txBody>
      </p:sp>
    </p:spTree>
    <p:extLst>
      <p:ext uri="{BB962C8B-B14F-4D97-AF65-F5344CB8AC3E}">
        <p14:creationId xmlns:p14="http://schemas.microsoft.com/office/powerpoint/2010/main" val="21033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199" y="135027"/>
            <a:ext cx="9522048" cy="835025"/>
          </a:xfrm>
        </p:spPr>
        <p:txBody>
          <a:bodyPr>
            <a:normAutofit fontScale="90000"/>
          </a:bodyPr>
          <a:lstStyle/>
          <a:p>
            <a:pPr algn="ctr"/>
            <a:r>
              <a:rPr lang="en-US" dirty="0" err="1"/>
              <a:t>Universella</a:t>
            </a:r>
            <a:r>
              <a:rPr lang="en-US" dirty="0"/>
              <a:t> HÅLLBARHETSPRINCIPER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86" y="1958000"/>
            <a:ext cx="789797" cy="7686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287" y="2806182"/>
            <a:ext cx="789797" cy="7686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16" y="3688654"/>
            <a:ext cx="783768" cy="76266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287" y="4897032"/>
            <a:ext cx="789797" cy="768696"/>
          </a:xfrm>
          <a:prstGeom prst="rect">
            <a:avLst/>
          </a:prstGeom>
        </p:spPr>
      </p:pic>
      <p:sp>
        <p:nvSpPr>
          <p:cNvPr id="14" name="Content Placeholder 2"/>
          <p:cNvSpPr txBox="1">
            <a:spLocks/>
          </p:cNvSpPr>
          <p:nvPr/>
        </p:nvSpPr>
        <p:spPr>
          <a:xfrm>
            <a:off x="667286" y="1384846"/>
            <a:ext cx="11367910" cy="550744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spcAft>
                <a:spcPts val="400"/>
              </a:spcAft>
              <a:buFont typeface="Arial" panose="020B0604020202020204" pitchFamily="34" charset="0"/>
              <a:buChar char="•"/>
              <a:defRPr sz="2200" kern="1200">
                <a:solidFill>
                  <a:schemeClr val="tx1"/>
                </a:solidFill>
                <a:latin typeface="Futura Std Light" panose="020B0402020204020303" pitchFamily="34" charset="0"/>
                <a:ea typeface="+mn-ea"/>
                <a:cs typeface="+mn-cs"/>
              </a:defRPr>
            </a:lvl1pPr>
            <a:lvl2pPr marL="6858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2pPr>
            <a:lvl3pPr marL="11430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3pPr>
            <a:lvl4pPr marL="16002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4pPr>
            <a:lvl5pPr marL="20574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400"/>
              </a:spcAft>
              <a:buFont typeface="Arial" panose="020B0604020202020204" pitchFamily="34" charset="0"/>
              <a:buNone/>
            </a:pPr>
            <a:r>
              <a:rPr lang="sv-SE" sz="2000" b="1" dirty="0"/>
              <a:t>När vi är hållbara </a:t>
            </a:r>
            <a:r>
              <a:rPr lang="sv-SE" sz="2000" b="1" i="1" dirty="0"/>
              <a:t>bidrar </a:t>
            </a:r>
            <a:r>
              <a:rPr lang="sv-SE" sz="2000" b="1" dirty="0"/>
              <a:t>vi inte till att utsätta naturen för systematisk… </a:t>
            </a:r>
          </a:p>
          <a:p>
            <a:pPr marL="1352550" indent="-457200">
              <a:spcAft>
                <a:spcPts val="3200"/>
              </a:spcAft>
              <a:buFont typeface="Arial" panose="020B0604020202020204" pitchFamily="34" charset="0"/>
              <a:buAutoNum type="arabicPeriod"/>
            </a:pPr>
            <a:r>
              <a:rPr lang="sv-SE" sz="2000" dirty="0"/>
              <a:t>…koncentrationsökning av ämnen från berggrunden</a:t>
            </a:r>
          </a:p>
          <a:p>
            <a:pPr marL="1352550" indent="-457200">
              <a:spcAft>
                <a:spcPts val="3200"/>
              </a:spcAft>
              <a:buFont typeface="Arial" panose="020B0604020202020204" pitchFamily="34" charset="0"/>
              <a:buAutoNum type="arabicPeriod"/>
            </a:pPr>
            <a:r>
              <a:rPr lang="sv-SE" sz="2000" dirty="0"/>
              <a:t>…koncentrationsökning av ämnen från samhällets produktion</a:t>
            </a:r>
          </a:p>
          <a:p>
            <a:pPr marL="1352550" indent="-457200">
              <a:spcAft>
                <a:spcPts val="3200"/>
              </a:spcAft>
              <a:buFont typeface="Arial" panose="020B0604020202020204" pitchFamily="34" charset="0"/>
              <a:buAutoNum type="arabicPeriod"/>
            </a:pPr>
            <a:r>
              <a:rPr lang="sv-SE" sz="2000" dirty="0"/>
              <a:t>…degradering på fysiskt sätt</a:t>
            </a:r>
          </a:p>
          <a:p>
            <a:pPr marL="895350" indent="0">
              <a:spcAft>
                <a:spcPts val="3200"/>
              </a:spcAft>
              <a:buNone/>
            </a:pPr>
            <a:r>
              <a:rPr lang="sv-SE" sz="2000" b="1" dirty="0"/>
              <a:t>   och vi </a:t>
            </a:r>
            <a:r>
              <a:rPr lang="sv-SE" sz="2000" b="1" i="1" dirty="0"/>
              <a:t>bidrar </a:t>
            </a:r>
            <a:r>
              <a:rPr lang="sv-SE" sz="2000" b="1" dirty="0"/>
              <a:t>inte till att människor utsätts för strukturella hinder för</a:t>
            </a:r>
            <a:r>
              <a:rPr lang="sv-SE" sz="2000" dirty="0"/>
              <a:t>…                                                                               4. …hälsa, 5. …inflytande, 6. …kompetens, 7. …opartiskhet och 8. …meningsskapande.</a:t>
            </a:r>
          </a:p>
          <a:p>
            <a:pPr marL="1352550" indent="-457200">
              <a:spcAft>
                <a:spcPts val="3200"/>
              </a:spcAft>
              <a:buFont typeface="Arial" panose="020B0604020202020204" pitchFamily="34" charset="0"/>
              <a:buAutoNum type="arabicPeriod"/>
            </a:pPr>
            <a:endParaRPr lang="sv-SE" sz="2000" dirty="0"/>
          </a:p>
          <a:p>
            <a:pPr marL="1352550" indent="-457200">
              <a:spcAft>
                <a:spcPts val="3200"/>
              </a:spcAft>
              <a:buFont typeface="Arial" panose="020B0604020202020204" pitchFamily="34" charset="0"/>
              <a:buAutoNum type="arabicPeriod"/>
            </a:pPr>
            <a:endParaRPr lang="sv-SE" sz="200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348367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 y="-123970"/>
            <a:ext cx="12192000" cy="1325563"/>
          </a:xfrm>
        </p:spPr>
        <p:txBody>
          <a:bodyPr>
            <a:normAutofit fontScale="90000"/>
          </a:bodyPr>
          <a:lstStyle/>
          <a:p>
            <a:br>
              <a:rPr lang="sv-SE" sz="4400" dirty="0">
                <a:solidFill>
                  <a:srgbClr val="CC6600"/>
                </a:solidFill>
              </a:rPr>
            </a:br>
            <a:r>
              <a:rPr lang="sv-SE" sz="3600" dirty="0">
                <a:solidFill>
                  <a:srgbClr val="CC6600"/>
                </a:solidFill>
              </a:rPr>
              <a:t>ABCD</a:t>
            </a:r>
            <a:br>
              <a:rPr lang="sv-SE" sz="3600" dirty="0">
                <a:solidFill>
                  <a:srgbClr val="CC6600"/>
                </a:solidFill>
              </a:rPr>
            </a:br>
            <a:r>
              <a:rPr lang="sv-SE" sz="2700" dirty="0">
                <a:solidFill>
                  <a:srgbClr val="CC6600"/>
                </a:solidFill>
              </a:rPr>
              <a:t>- Att få ihop bekymren med åtgärderna till en plan </a:t>
            </a:r>
          </a:p>
        </p:txBody>
      </p:sp>
      <p:sp>
        <p:nvSpPr>
          <p:cNvPr id="3" name="Oval 11"/>
          <p:cNvSpPr>
            <a:spLocks noChangeArrowheads="1"/>
          </p:cNvSpPr>
          <p:nvPr/>
        </p:nvSpPr>
        <p:spPr bwMode="auto">
          <a:xfrm>
            <a:off x="8298447" y="2497696"/>
            <a:ext cx="2324653" cy="2324654"/>
          </a:xfrm>
          <a:prstGeom prst="ellipse">
            <a:avLst/>
          </a:prstGeom>
          <a:solidFill>
            <a:schemeClr val="accent3">
              <a:lumMod val="60000"/>
              <a:lumOff val="4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4" name="Oval 11"/>
          <p:cNvSpPr>
            <a:spLocks noChangeArrowheads="1"/>
          </p:cNvSpPr>
          <p:nvPr/>
        </p:nvSpPr>
        <p:spPr bwMode="auto">
          <a:xfrm>
            <a:off x="8546584" y="2579098"/>
            <a:ext cx="1828379" cy="1828379"/>
          </a:xfrm>
          <a:prstGeom prst="ellipse">
            <a:avLst/>
          </a:prstGeom>
          <a:solidFill>
            <a:schemeClr val="accent3">
              <a:lumMod val="40000"/>
              <a:lumOff val="6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5" name="textruta 26"/>
          <p:cNvSpPr txBox="1"/>
          <p:nvPr/>
        </p:nvSpPr>
        <p:spPr>
          <a:xfrm>
            <a:off x="7260918" y="1925790"/>
            <a:ext cx="4543368" cy="400110"/>
          </a:xfrm>
          <a:prstGeom prst="rect">
            <a:avLst/>
          </a:prstGeom>
          <a:noFill/>
        </p:spPr>
        <p:txBody>
          <a:bodyPr wrap="square">
            <a:spAutoFit/>
          </a:bodyPr>
          <a:lstStyle/>
          <a:p>
            <a:pPr algn="ctr">
              <a:defRPr/>
            </a:pPr>
            <a:r>
              <a:rPr lang="sv-SE" sz="2000" dirty="0" err="1">
                <a:solidFill>
                  <a:schemeClr val="bg2">
                    <a:lumMod val="75000"/>
                  </a:schemeClr>
                </a:solidFill>
                <a:latin typeface="Futura Std Light"/>
                <a:ea typeface="Verdana" panose="020B0604030504040204" pitchFamily="34" charset="0"/>
                <a:cs typeface="Verdana" panose="020B0604030504040204" pitchFamily="34" charset="0"/>
              </a:rPr>
              <a:t>Hållbarhetsprinciper</a:t>
            </a:r>
            <a:r>
              <a:rPr lang="sv-SE" sz="2000" dirty="0">
                <a:solidFill>
                  <a:schemeClr val="bg2">
                    <a:lumMod val="75000"/>
                  </a:schemeClr>
                </a:solidFill>
                <a:latin typeface="Futura Std Light"/>
                <a:ea typeface="Verdana" panose="020B0604030504040204" pitchFamily="34" charset="0"/>
                <a:cs typeface="Verdana" panose="020B0604030504040204" pitchFamily="34" charset="0"/>
              </a:rPr>
              <a:t> = Ramvillkoren</a:t>
            </a:r>
            <a:endParaRPr lang="sv-SE" sz="1600" dirty="0">
              <a:solidFill>
                <a:schemeClr val="bg2">
                  <a:lumMod val="75000"/>
                </a:schemeClr>
              </a:solidFill>
              <a:latin typeface="Futura Std Light"/>
              <a:ea typeface="Verdana" panose="020B0604030504040204" pitchFamily="34" charset="0"/>
              <a:cs typeface="Verdana" panose="020B0604030504040204" pitchFamily="34" charset="0"/>
            </a:endParaRPr>
          </a:p>
        </p:txBody>
      </p:sp>
      <p:sp>
        <p:nvSpPr>
          <p:cNvPr id="6" name="Oval 25"/>
          <p:cNvSpPr>
            <a:spLocks noChangeArrowheads="1"/>
          </p:cNvSpPr>
          <p:nvPr/>
        </p:nvSpPr>
        <p:spPr bwMode="auto">
          <a:xfrm>
            <a:off x="8154788" y="2371627"/>
            <a:ext cx="2611970" cy="2611970"/>
          </a:xfrm>
          <a:prstGeom prst="ellipse">
            <a:avLst/>
          </a:prstGeom>
          <a:noFill/>
          <a:ln w="28575" algn="ctr">
            <a:solidFill>
              <a:schemeClr val="accent5"/>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2075" tIns="46037" rIns="92075" bIns="46037" anchor="ct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endParaRPr lang="en-US" altLang="sv-SE" sz="2400">
              <a:solidFill>
                <a:schemeClr val="tx1"/>
              </a:solidFill>
              <a:latin typeface="Times" panose="02020603050405020304" pitchFamily="18" charset="0"/>
            </a:endParaRPr>
          </a:p>
        </p:txBody>
      </p:sp>
      <p:sp>
        <p:nvSpPr>
          <p:cNvPr id="7" name="Oval 11"/>
          <p:cNvSpPr>
            <a:spLocks noChangeArrowheads="1"/>
          </p:cNvSpPr>
          <p:nvPr/>
        </p:nvSpPr>
        <p:spPr bwMode="auto">
          <a:xfrm>
            <a:off x="8784887" y="2648411"/>
            <a:ext cx="1351773" cy="1351774"/>
          </a:xfrm>
          <a:prstGeom prst="ellipse">
            <a:avLst/>
          </a:prstGeom>
          <a:solidFill>
            <a:schemeClr val="accent3"/>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8" name="TextBox 7"/>
          <p:cNvSpPr txBox="1"/>
          <p:nvPr/>
        </p:nvSpPr>
        <p:spPr>
          <a:xfrm>
            <a:off x="8569585" y="2368968"/>
            <a:ext cx="1782377" cy="2648811"/>
          </a:xfrm>
          <a:prstGeom prst="rect">
            <a:avLst/>
          </a:prstGeom>
          <a:noFill/>
        </p:spPr>
        <p:txBody>
          <a:bodyPr wrap="square" rtlCol="0">
            <a:noAutofit/>
          </a:bodyPr>
          <a:lstStyle/>
          <a:p>
            <a:pPr algn="ctr">
              <a:spcBef>
                <a:spcPct val="0"/>
              </a:spcBef>
              <a:spcAft>
                <a:spcPct val="0"/>
              </a:spcAft>
              <a:buFontTx/>
              <a:buNone/>
            </a:pPr>
            <a:br>
              <a:rPr lang="en-GB" altLang="sv-SE" sz="1600" dirty="0">
                <a:latin typeface="Futura Std Medium" pitchFamily="34" charset="0"/>
                <a:ea typeface="MS PGothic" panose="020B0600070205080204" pitchFamily="34" charset="-128"/>
              </a:rPr>
            </a:br>
            <a:endParaRPr lang="en-GB" altLang="sv-SE" sz="1600"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sz="2400" cap="all" spc="270" dirty="0">
                <a:latin typeface="Futura Std Medium" pitchFamily="34" charset="0"/>
                <a:ea typeface="MS PGothic" panose="020B0600070205080204" pitchFamily="34" charset="-128"/>
              </a:rPr>
              <a:t>VISION</a:t>
            </a:r>
          </a:p>
          <a:p>
            <a:pPr algn="ctr">
              <a:spcBef>
                <a:spcPct val="0"/>
              </a:spcBef>
              <a:spcAft>
                <a:spcPct val="0"/>
              </a:spcAft>
              <a:buFontTx/>
              <a:buNone/>
            </a:pPr>
            <a:endParaRPr lang="en-GB" altLang="sv-SE" sz="800"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sz="1600" dirty="0" err="1">
                <a:latin typeface="Futura Std Medium" pitchFamily="34" charset="0"/>
                <a:ea typeface="MS PGothic" panose="020B0600070205080204" pitchFamily="34" charset="-128"/>
              </a:rPr>
              <a:t>Syfte</a:t>
            </a:r>
            <a:r>
              <a:rPr lang="en-GB" altLang="sv-SE" sz="1600" dirty="0">
                <a:latin typeface="Futura Std Medium" pitchFamily="34" charset="0"/>
                <a:ea typeface="MS PGothic" panose="020B0600070205080204" pitchFamily="34" charset="-128"/>
              </a:rPr>
              <a:t>/</a:t>
            </a:r>
            <a:r>
              <a:rPr lang="en-GB" altLang="sv-SE" sz="1600" dirty="0" err="1">
                <a:latin typeface="Futura Std Medium" pitchFamily="34" charset="0"/>
                <a:ea typeface="MS PGothic" panose="020B0600070205080204" pitchFamily="34" charset="-128"/>
              </a:rPr>
              <a:t>Uppdrag</a:t>
            </a:r>
            <a:endParaRPr lang="en-GB" altLang="sv-SE" sz="1200" dirty="0">
              <a:latin typeface="Futura Std Medium" pitchFamily="34" charset="0"/>
              <a:ea typeface="MS PGothic" panose="020B0600070205080204" pitchFamily="34" charset="-128"/>
            </a:endParaRPr>
          </a:p>
          <a:p>
            <a:pPr algn="ctr">
              <a:spcBef>
                <a:spcPct val="0"/>
              </a:spcBef>
              <a:spcAft>
                <a:spcPct val="0"/>
              </a:spcAft>
              <a:buFontTx/>
              <a:buNone/>
            </a:pPr>
            <a:endParaRPr lang="en-GB" altLang="sv-SE" sz="1200" dirty="0">
              <a:latin typeface="Futura Std Medium" pitchFamily="34" charset="0"/>
              <a:ea typeface="MS PGothic" panose="020B0600070205080204" pitchFamily="34" charset="-128"/>
            </a:endParaRPr>
          </a:p>
          <a:p>
            <a:pPr algn="ctr">
              <a:spcBef>
                <a:spcPct val="0"/>
              </a:spcBef>
              <a:spcAft>
                <a:spcPct val="0"/>
              </a:spcAft>
              <a:buFontTx/>
              <a:buNone/>
            </a:pPr>
            <a:endParaRPr lang="sv-SE" altLang="sv-SE" sz="1200" dirty="0">
              <a:latin typeface="Futura Std Medium" pitchFamily="34" charset="0"/>
              <a:ea typeface="MS PGothic" panose="020B0600070205080204" pitchFamily="34" charset="-128"/>
            </a:endParaRPr>
          </a:p>
          <a:p>
            <a:pPr algn="ctr">
              <a:spcBef>
                <a:spcPct val="0"/>
              </a:spcBef>
              <a:spcAft>
                <a:spcPct val="0"/>
              </a:spcAft>
              <a:buFontTx/>
              <a:buNone/>
            </a:pPr>
            <a:r>
              <a:rPr lang="sv-SE" altLang="sv-SE" sz="1600" dirty="0">
                <a:latin typeface="Futura Std Medium" pitchFamily="34" charset="0"/>
                <a:ea typeface="MS PGothic" panose="020B0600070205080204" pitchFamily="34" charset="-128"/>
              </a:rPr>
              <a:t>Kärnvärden</a:t>
            </a:r>
          </a:p>
          <a:p>
            <a:pPr algn="ctr">
              <a:spcBef>
                <a:spcPct val="0"/>
              </a:spcBef>
              <a:spcAft>
                <a:spcPct val="0"/>
              </a:spcAft>
              <a:buFontTx/>
              <a:buNone/>
            </a:pPr>
            <a:endParaRPr lang="sv-SE" altLang="sv-SE" sz="1600" dirty="0">
              <a:latin typeface="Futura Std Medium" pitchFamily="34" charset="0"/>
              <a:ea typeface="MS PGothic" panose="020B0600070205080204" pitchFamily="34" charset="-128"/>
            </a:endParaRPr>
          </a:p>
          <a:p>
            <a:pPr algn="ctr">
              <a:spcBef>
                <a:spcPct val="0"/>
              </a:spcBef>
              <a:spcAft>
                <a:spcPct val="0"/>
              </a:spcAft>
              <a:buFontTx/>
              <a:buNone/>
            </a:pPr>
            <a:r>
              <a:rPr lang="sv-SE" altLang="sv-SE" sz="1600" dirty="0">
                <a:latin typeface="Futura Std Medium" pitchFamily="34" charset="0"/>
                <a:ea typeface="MS PGothic" panose="020B0600070205080204" pitchFamily="34" charset="-128"/>
              </a:rPr>
              <a:t>Strategiska mål</a:t>
            </a:r>
            <a:endParaRPr lang="en-GB" altLang="sv-SE" sz="1600" dirty="0">
              <a:latin typeface="Futura Std Medium" pitchFamily="34" charset="0"/>
              <a:ea typeface="MS PGothic" panose="020B0600070205080204" pitchFamily="34" charset="-128"/>
            </a:endParaRPr>
          </a:p>
          <a:p>
            <a:pPr algn="ctr">
              <a:spcBef>
                <a:spcPct val="0"/>
              </a:spcBef>
              <a:spcAft>
                <a:spcPct val="0"/>
              </a:spcAft>
              <a:buFontTx/>
              <a:buNone/>
            </a:pPr>
            <a:endParaRPr lang="en-GB" altLang="sv-SE" sz="1600" dirty="0">
              <a:latin typeface="Futura Std Medium" pitchFamily="34" charset="0"/>
              <a:ea typeface="MS PGothic" panose="020B0600070205080204" pitchFamily="34" charset="-128"/>
            </a:endParaRPr>
          </a:p>
          <a:p>
            <a:pPr algn="ctr">
              <a:spcBef>
                <a:spcPct val="0"/>
              </a:spcBef>
              <a:spcAft>
                <a:spcPct val="0"/>
              </a:spcAft>
              <a:buFontTx/>
              <a:buNone/>
            </a:pPr>
            <a:endParaRPr lang="en-GB" altLang="sv-SE" sz="1600" dirty="0">
              <a:latin typeface="Futura Std Medium" pitchFamily="34" charset="0"/>
              <a:ea typeface="MS PGothic" panose="020B0600070205080204" pitchFamily="34" charset="-128"/>
            </a:endParaRPr>
          </a:p>
          <a:p>
            <a:pPr>
              <a:lnSpc>
                <a:spcPct val="110000"/>
              </a:lnSpc>
              <a:spcAft>
                <a:spcPts val="200"/>
              </a:spcAft>
            </a:pPr>
            <a:endParaRPr lang="sv-SE" sz="2000" dirty="0">
              <a:latin typeface="Futura Std Light" panose="020B0402020204020303" pitchFamily="34" charset="0"/>
            </a:endParaRPr>
          </a:p>
        </p:txBody>
      </p:sp>
      <p:sp>
        <p:nvSpPr>
          <p:cNvPr id="10" name="TextBox 9"/>
          <p:cNvSpPr txBox="1"/>
          <p:nvPr/>
        </p:nvSpPr>
        <p:spPr>
          <a:xfrm>
            <a:off x="54453" y="3542675"/>
            <a:ext cx="3066316" cy="2648811"/>
          </a:xfrm>
          <a:prstGeom prst="rect">
            <a:avLst/>
          </a:prstGeom>
          <a:noFill/>
        </p:spPr>
        <p:txBody>
          <a:bodyPr wrap="square" rtlCol="0">
            <a:noAutofit/>
          </a:bodyPr>
          <a:lstStyle/>
          <a:p>
            <a:pPr algn="ctr">
              <a:spcBef>
                <a:spcPct val="0"/>
              </a:spcBef>
              <a:spcAft>
                <a:spcPct val="0"/>
              </a:spcAft>
              <a:buFontTx/>
              <a:buNone/>
            </a:pPr>
            <a:br>
              <a:rPr lang="en-GB" altLang="sv-SE" dirty="0">
                <a:latin typeface="Futura Std Medium" pitchFamily="34" charset="0"/>
                <a:ea typeface="MS PGothic" panose="020B0600070205080204" pitchFamily="34" charset="-128"/>
              </a:rPr>
            </a:br>
            <a:endParaRPr lang="en-GB" altLang="sv-SE"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sz="4400" cap="all" spc="270" dirty="0">
                <a:latin typeface="Futura Std Medium" pitchFamily="34" charset="0"/>
                <a:ea typeface="MS PGothic" panose="020B0600070205080204" pitchFamily="34" charset="-128"/>
              </a:rPr>
              <a:t>B</a:t>
            </a:r>
          </a:p>
          <a:p>
            <a:pPr algn="ctr">
              <a:spcBef>
                <a:spcPct val="0"/>
              </a:spcBef>
              <a:spcAft>
                <a:spcPct val="0"/>
              </a:spcAft>
              <a:buFontTx/>
              <a:buNone/>
            </a:pPr>
            <a:endParaRPr lang="en-GB" altLang="sv-SE" sz="900"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sz="2400" dirty="0" err="1">
                <a:latin typeface="Futura Std Medium" pitchFamily="34" charset="0"/>
                <a:ea typeface="MS PGothic" panose="020B0600070205080204" pitchFamily="34" charset="-128"/>
              </a:rPr>
              <a:t>Styrkor</a:t>
            </a:r>
            <a:endParaRPr lang="en-GB" altLang="sv-SE" sz="2400"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sz="2400" dirty="0" err="1">
                <a:latin typeface="Futura Std Medium" pitchFamily="34" charset="0"/>
                <a:ea typeface="MS PGothic" panose="020B0600070205080204" pitchFamily="34" charset="-128"/>
              </a:rPr>
              <a:t>Svagheter</a:t>
            </a:r>
            <a:endParaRPr lang="en-GB" altLang="sv-SE" sz="2400"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dirty="0">
                <a:latin typeface="Futura Std Medium" pitchFamily="34" charset="0"/>
                <a:ea typeface="MS PGothic" panose="020B0600070205080204" pitchFamily="34" charset="-128"/>
              </a:rPr>
              <a:t>(</a:t>
            </a:r>
            <a:r>
              <a:rPr lang="en-GB" altLang="sv-SE" dirty="0" err="1">
                <a:latin typeface="Futura Std Medium" pitchFamily="34" charset="0"/>
                <a:ea typeface="MS PGothic" panose="020B0600070205080204" pitchFamily="34" charset="-128"/>
              </a:rPr>
              <a:t>Strenghts</a:t>
            </a:r>
            <a:r>
              <a:rPr lang="en-GB" altLang="sv-SE" dirty="0">
                <a:latin typeface="Futura Std Medium" pitchFamily="34" charset="0"/>
                <a:ea typeface="MS PGothic" panose="020B0600070205080204" pitchFamily="34" charset="-128"/>
              </a:rPr>
              <a:t>/Weaknesses)</a:t>
            </a:r>
            <a:endParaRPr lang="en-GB" altLang="sv-SE" sz="1100" dirty="0">
              <a:latin typeface="Futura Std Medium" pitchFamily="34" charset="0"/>
              <a:ea typeface="MS PGothic" panose="020B0600070205080204" pitchFamily="34" charset="-128"/>
            </a:endParaRPr>
          </a:p>
        </p:txBody>
      </p:sp>
      <p:sp>
        <p:nvSpPr>
          <p:cNvPr id="11" name="TextBox 10"/>
          <p:cNvSpPr txBox="1"/>
          <p:nvPr/>
        </p:nvSpPr>
        <p:spPr>
          <a:xfrm>
            <a:off x="5002935" y="5143848"/>
            <a:ext cx="3434017" cy="1431207"/>
          </a:xfrm>
          <a:prstGeom prst="rect">
            <a:avLst/>
          </a:prstGeom>
          <a:noFill/>
        </p:spPr>
        <p:txBody>
          <a:bodyPr wrap="square" rtlCol="0">
            <a:noAutofit/>
          </a:bodyPr>
          <a:lstStyle/>
          <a:p>
            <a:pPr algn="ctr">
              <a:spcBef>
                <a:spcPct val="0"/>
              </a:spcBef>
              <a:spcAft>
                <a:spcPct val="0"/>
              </a:spcAft>
              <a:buFontTx/>
              <a:buNone/>
            </a:pPr>
            <a:r>
              <a:rPr lang="en-GB" altLang="sv-SE" sz="4400" cap="all" spc="270" dirty="0">
                <a:latin typeface="Futura Std Medium" pitchFamily="34" charset="0"/>
                <a:ea typeface="MS PGothic" panose="020B0600070205080204" pitchFamily="34" charset="-128"/>
              </a:rPr>
              <a:t>D</a:t>
            </a:r>
          </a:p>
          <a:p>
            <a:pPr algn="ctr">
              <a:spcBef>
                <a:spcPct val="0"/>
              </a:spcBef>
              <a:spcAft>
                <a:spcPct val="0"/>
              </a:spcAft>
              <a:buFontTx/>
              <a:buNone/>
            </a:pPr>
            <a:endParaRPr lang="en-GB" altLang="sv-SE" sz="900"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sz="2400" dirty="0" err="1">
                <a:latin typeface="Futura Std Medium" pitchFamily="34" charset="0"/>
                <a:ea typeface="MS PGothic" panose="020B0600070205080204" pitchFamily="34" charset="-128"/>
              </a:rPr>
              <a:t>Prioritering</a:t>
            </a:r>
            <a:r>
              <a:rPr lang="en-GB" altLang="sv-SE" sz="2400" dirty="0">
                <a:latin typeface="Futura Std Medium" pitchFamily="34" charset="0"/>
                <a:ea typeface="MS PGothic" panose="020B0600070205080204" pitchFamily="34" charset="-128"/>
              </a:rPr>
              <a:t> till </a:t>
            </a:r>
            <a:r>
              <a:rPr lang="en-GB" altLang="sv-SE" sz="2400" dirty="0" err="1">
                <a:latin typeface="Futura Std Medium" pitchFamily="34" charset="0"/>
                <a:ea typeface="MS PGothic" panose="020B0600070205080204" pitchFamily="34" charset="-128"/>
              </a:rPr>
              <a:t>en</a:t>
            </a:r>
            <a:r>
              <a:rPr lang="en-GB" altLang="sv-SE" sz="2400" dirty="0">
                <a:latin typeface="Futura Std Medium" pitchFamily="34" charset="0"/>
                <a:ea typeface="MS PGothic" panose="020B0600070205080204" pitchFamily="34" charset="-128"/>
              </a:rPr>
              <a:t> plan</a:t>
            </a:r>
          </a:p>
        </p:txBody>
      </p:sp>
      <p:sp>
        <p:nvSpPr>
          <p:cNvPr id="12" name="TextBox 11"/>
          <p:cNvSpPr txBox="1"/>
          <p:nvPr/>
        </p:nvSpPr>
        <p:spPr>
          <a:xfrm>
            <a:off x="4124587" y="2057709"/>
            <a:ext cx="2893018" cy="2648811"/>
          </a:xfrm>
          <a:prstGeom prst="rect">
            <a:avLst/>
          </a:prstGeom>
          <a:noFill/>
        </p:spPr>
        <p:txBody>
          <a:bodyPr wrap="square" rtlCol="0">
            <a:noAutofit/>
          </a:bodyPr>
          <a:lstStyle/>
          <a:p>
            <a:pPr algn="ctr">
              <a:spcBef>
                <a:spcPct val="0"/>
              </a:spcBef>
              <a:spcAft>
                <a:spcPct val="0"/>
              </a:spcAft>
              <a:buFontTx/>
              <a:buNone/>
            </a:pPr>
            <a:br>
              <a:rPr lang="en-GB" altLang="sv-SE" dirty="0">
                <a:latin typeface="Futura Std Medium" pitchFamily="34" charset="0"/>
                <a:ea typeface="MS PGothic" panose="020B0600070205080204" pitchFamily="34" charset="-128"/>
              </a:rPr>
            </a:br>
            <a:endParaRPr lang="en-GB" altLang="sv-SE"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sz="4400" cap="all" spc="270" dirty="0">
                <a:latin typeface="Futura Std Medium" pitchFamily="34" charset="0"/>
                <a:ea typeface="MS PGothic" panose="020B0600070205080204" pitchFamily="34" charset="-128"/>
              </a:rPr>
              <a:t>C</a:t>
            </a:r>
          </a:p>
          <a:p>
            <a:pPr algn="ctr">
              <a:spcBef>
                <a:spcPct val="0"/>
              </a:spcBef>
              <a:spcAft>
                <a:spcPct val="0"/>
              </a:spcAft>
              <a:buFontTx/>
              <a:buNone/>
            </a:pPr>
            <a:endParaRPr lang="en-GB" altLang="sv-SE" sz="900"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sz="2400" dirty="0" err="1">
                <a:latin typeface="Futura Std Medium" pitchFamily="34" charset="0"/>
                <a:ea typeface="MS PGothic" panose="020B0600070205080204" pitchFamily="34" charset="-128"/>
              </a:rPr>
              <a:t>Möjliga</a:t>
            </a:r>
            <a:r>
              <a:rPr lang="en-GB" altLang="sv-SE" sz="2400" dirty="0">
                <a:latin typeface="Futura Std Medium" pitchFamily="34" charset="0"/>
                <a:ea typeface="MS PGothic" panose="020B0600070205080204" pitchFamily="34" charset="-128"/>
              </a:rPr>
              <a:t> </a:t>
            </a:r>
            <a:r>
              <a:rPr lang="en-GB" altLang="sv-SE" sz="2400" dirty="0" err="1">
                <a:latin typeface="Futura Std Medium" pitchFamily="34" charset="0"/>
                <a:ea typeface="MS PGothic" panose="020B0600070205080204" pitchFamily="34" charset="-128"/>
              </a:rPr>
              <a:t>steg</a:t>
            </a:r>
            <a:r>
              <a:rPr lang="en-GB" altLang="sv-SE" sz="2400" dirty="0">
                <a:latin typeface="Futura Std Medium" pitchFamily="34" charset="0"/>
                <a:ea typeface="MS PGothic" panose="020B0600070205080204" pitchFamily="34" charset="-128"/>
              </a:rPr>
              <a:t> </a:t>
            </a:r>
            <a:r>
              <a:rPr lang="en-GB" altLang="sv-SE" sz="2400" dirty="0" err="1">
                <a:latin typeface="Futura Std Medium" pitchFamily="34" charset="0"/>
                <a:ea typeface="MS PGothic" panose="020B0600070205080204" pitchFamily="34" charset="-128"/>
              </a:rPr>
              <a:t>och</a:t>
            </a:r>
            <a:r>
              <a:rPr lang="en-GB" altLang="sv-SE" sz="2400" dirty="0">
                <a:latin typeface="Futura Std Medium" pitchFamily="34" charset="0"/>
                <a:ea typeface="MS PGothic" panose="020B0600070205080204" pitchFamily="34" charset="-128"/>
              </a:rPr>
              <a:t> </a:t>
            </a:r>
            <a:r>
              <a:rPr lang="en-GB" altLang="sv-SE" sz="2400" dirty="0" err="1">
                <a:latin typeface="Futura Std Medium" pitchFamily="34" charset="0"/>
                <a:ea typeface="MS PGothic" panose="020B0600070205080204" pitchFamily="34" charset="-128"/>
              </a:rPr>
              <a:t>lösningar</a:t>
            </a:r>
            <a:r>
              <a:rPr lang="en-GB" altLang="sv-SE" sz="2400" dirty="0">
                <a:latin typeface="Futura Std Medium" pitchFamily="34" charset="0"/>
                <a:ea typeface="MS PGothic" panose="020B0600070205080204" pitchFamily="34" charset="-128"/>
              </a:rPr>
              <a:t> </a:t>
            </a:r>
            <a:r>
              <a:rPr lang="en-GB" altLang="sv-SE" sz="2400" dirty="0" err="1">
                <a:latin typeface="Futura Std Medium" pitchFamily="34" charset="0"/>
                <a:ea typeface="MS PGothic" panose="020B0600070205080204" pitchFamily="34" charset="-128"/>
              </a:rPr>
              <a:t>i</a:t>
            </a:r>
            <a:r>
              <a:rPr lang="en-GB" altLang="sv-SE" sz="2400" dirty="0">
                <a:latin typeface="Futura Std Medium" pitchFamily="34" charset="0"/>
                <a:ea typeface="MS PGothic" panose="020B0600070205080204" pitchFamily="34" charset="-128"/>
              </a:rPr>
              <a:t> </a:t>
            </a:r>
            <a:r>
              <a:rPr lang="en-GB" altLang="sv-SE" sz="2400" dirty="0" err="1">
                <a:latin typeface="Futura Std Medium" pitchFamily="34" charset="0"/>
                <a:ea typeface="MS PGothic" panose="020B0600070205080204" pitchFamily="34" charset="-128"/>
              </a:rPr>
              <a:t>framtiden</a:t>
            </a:r>
            <a:endParaRPr lang="en-GB" altLang="sv-SE" sz="2400"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dirty="0">
                <a:latin typeface="Futura Std Medium" pitchFamily="34" charset="0"/>
                <a:ea typeface="MS PGothic" panose="020B0600070205080204" pitchFamily="34" charset="-128"/>
              </a:rPr>
              <a:t>(Opportunities/Threats)</a:t>
            </a:r>
            <a:endParaRPr lang="en-GB" altLang="sv-SE" sz="1400" dirty="0">
              <a:latin typeface="Futura Std Medium" pitchFamily="34" charset="0"/>
              <a:ea typeface="MS PGothic" panose="020B0600070205080204" pitchFamily="34" charset="-128"/>
            </a:endParaRPr>
          </a:p>
          <a:p>
            <a:pPr algn="ctr">
              <a:spcBef>
                <a:spcPct val="0"/>
              </a:spcBef>
              <a:spcAft>
                <a:spcPct val="0"/>
              </a:spcAft>
              <a:buFontTx/>
              <a:buNone/>
            </a:pPr>
            <a:endParaRPr lang="en-GB" altLang="sv-SE" sz="1600" dirty="0">
              <a:latin typeface="Futura Std Medium" pitchFamily="34" charset="0"/>
              <a:ea typeface="MS PGothic" panose="020B0600070205080204" pitchFamily="34" charset="-128"/>
            </a:endParaRPr>
          </a:p>
        </p:txBody>
      </p:sp>
      <p:sp>
        <p:nvSpPr>
          <p:cNvPr id="13" name="TextBox 12"/>
          <p:cNvSpPr txBox="1"/>
          <p:nvPr/>
        </p:nvSpPr>
        <p:spPr>
          <a:xfrm>
            <a:off x="8641414" y="780189"/>
            <a:ext cx="1782377" cy="2648811"/>
          </a:xfrm>
          <a:prstGeom prst="rect">
            <a:avLst/>
          </a:prstGeom>
          <a:noFill/>
        </p:spPr>
        <p:txBody>
          <a:bodyPr wrap="square" rtlCol="0">
            <a:noAutofit/>
          </a:bodyPr>
          <a:lstStyle/>
          <a:p>
            <a:pPr algn="ctr">
              <a:spcBef>
                <a:spcPct val="0"/>
              </a:spcBef>
              <a:spcAft>
                <a:spcPct val="0"/>
              </a:spcAft>
              <a:buFontTx/>
              <a:buNone/>
            </a:pPr>
            <a:br>
              <a:rPr lang="en-GB" altLang="sv-SE" dirty="0">
                <a:latin typeface="Futura Std Medium" pitchFamily="34" charset="0"/>
                <a:ea typeface="MS PGothic" panose="020B0600070205080204" pitchFamily="34" charset="-128"/>
              </a:rPr>
            </a:br>
            <a:endParaRPr lang="en-GB" altLang="sv-SE" dirty="0">
              <a:latin typeface="Futura Std Medium" pitchFamily="34" charset="0"/>
              <a:ea typeface="MS PGothic" panose="020B0600070205080204" pitchFamily="34" charset="-128"/>
            </a:endParaRPr>
          </a:p>
          <a:p>
            <a:pPr algn="ctr">
              <a:spcBef>
                <a:spcPct val="0"/>
              </a:spcBef>
              <a:spcAft>
                <a:spcPct val="0"/>
              </a:spcAft>
              <a:buFontTx/>
              <a:buNone/>
            </a:pPr>
            <a:r>
              <a:rPr lang="en-GB" altLang="sv-SE" sz="4400" cap="all" spc="270" dirty="0">
                <a:latin typeface="Futura Std Medium" pitchFamily="34" charset="0"/>
                <a:ea typeface="MS PGothic" panose="020B0600070205080204" pitchFamily="34" charset="-128"/>
              </a:rPr>
              <a:t>A</a:t>
            </a:r>
          </a:p>
        </p:txBody>
      </p:sp>
      <p:grpSp>
        <p:nvGrpSpPr>
          <p:cNvPr id="14" name="Group 27"/>
          <p:cNvGrpSpPr>
            <a:grpSpLocks/>
          </p:cNvGrpSpPr>
          <p:nvPr/>
        </p:nvGrpSpPr>
        <p:grpSpPr bwMode="auto">
          <a:xfrm rot="20438012">
            <a:off x="7148630" y="5063989"/>
            <a:ext cx="1306513" cy="696913"/>
            <a:chOff x="1508" y="2921"/>
            <a:chExt cx="1278" cy="726"/>
          </a:xfrm>
        </p:grpSpPr>
        <p:sp>
          <p:nvSpPr>
            <p:cNvPr id="15" name="Line 22"/>
            <p:cNvSpPr>
              <a:spLocks noChangeShapeType="1"/>
            </p:cNvSpPr>
            <p:nvPr/>
          </p:nvSpPr>
          <p:spPr bwMode="auto">
            <a:xfrm flipV="1">
              <a:off x="1508" y="3193"/>
              <a:ext cx="588" cy="137"/>
            </a:xfrm>
            <a:prstGeom prst="line">
              <a:avLst/>
            </a:prstGeom>
            <a:noFill/>
            <a:ln w="38100">
              <a:solidFill>
                <a:schemeClr val="accent5"/>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sv-SE">
                <a:latin typeface="Verdana" panose="020B0604030504040204" pitchFamily="34" charset="0"/>
                <a:ea typeface="Verdana" panose="020B0604030504040204" pitchFamily="34" charset="0"/>
                <a:cs typeface="Verdana" panose="020B0604030504040204" pitchFamily="34" charset="0"/>
              </a:endParaRPr>
            </a:p>
          </p:txBody>
        </p:sp>
        <p:sp>
          <p:nvSpPr>
            <p:cNvPr id="16" name="Line 23"/>
            <p:cNvSpPr>
              <a:spLocks noChangeShapeType="1"/>
            </p:cNvSpPr>
            <p:nvPr/>
          </p:nvSpPr>
          <p:spPr bwMode="auto">
            <a:xfrm flipV="1">
              <a:off x="2147" y="2921"/>
              <a:ext cx="639" cy="272"/>
            </a:xfrm>
            <a:prstGeom prst="line">
              <a:avLst/>
            </a:prstGeom>
            <a:noFill/>
            <a:ln w="38100">
              <a:solidFill>
                <a:schemeClr val="accent5"/>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sv-SE">
                <a:latin typeface="Verdana" panose="020B0604030504040204" pitchFamily="34" charset="0"/>
                <a:ea typeface="Verdana" panose="020B0604030504040204" pitchFamily="34" charset="0"/>
                <a:cs typeface="Verdana" panose="020B0604030504040204" pitchFamily="34" charset="0"/>
              </a:endParaRPr>
            </a:p>
          </p:txBody>
        </p:sp>
        <p:sp>
          <p:nvSpPr>
            <p:cNvPr id="17" name="Line 24"/>
            <p:cNvSpPr>
              <a:spLocks noChangeShapeType="1"/>
            </p:cNvSpPr>
            <p:nvPr/>
          </p:nvSpPr>
          <p:spPr bwMode="auto">
            <a:xfrm>
              <a:off x="2174" y="3295"/>
              <a:ext cx="412" cy="94"/>
            </a:xfrm>
            <a:prstGeom prst="line">
              <a:avLst/>
            </a:prstGeom>
            <a:noFill/>
            <a:ln w="38100">
              <a:solidFill>
                <a:schemeClr val="accent5"/>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sv-SE">
                <a:latin typeface="Verdana" panose="020B0604030504040204" pitchFamily="34" charset="0"/>
                <a:ea typeface="Verdana" panose="020B0604030504040204" pitchFamily="34" charset="0"/>
                <a:cs typeface="Verdana" panose="020B0604030504040204" pitchFamily="34" charset="0"/>
              </a:endParaRPr>
            </a:p>
          </p:txBody>
        </p:sp>
        <p:sp>
          <p:nvSpPr>
            <p:cNvPr id="18" name="Line 25"/>
            <p:cNvSpPr>
              <a:spLocks noChangeShapeType="1"/>
            </p:cNvSpPr>
            <p:nvPr/>
          </p:nvSpPr>
          <p:spPr bwMode="auto">
            <a:xfrm>
              <a:off x="1508" y="3420"/>
              <a:ext cx="589" cy="227"/>
            </a:xfrm>
            <a:prstGeom prst="line">
              <a:avLst/>
            </a:prstGeom>
            <a:noFill/>
            <a:ln w="38100">
              <a:solidFill>
                <a:schemeClr val="accent5"/>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sv-SE">
                <a:latin typeface="Verdana" panose="020B0604030504040204" pitchFamily="34" charset="0"/>
                <a:ea typeface="Verdana" panose="020B0604030504040204" pitchFamily="34" charset="0"/>
                <a:cs typeface="Verdana" panose="020B0604030504040204" pitchFamily="34" charset="0"/>
              </a:endParaRPr>
            </a:p>
          </p:txBody>
        </p:sp>
        <p:sp>
          <p:nvSpPr>
            <p:cNvPr id="19" name="Line 26"/>
            <p:cNvSpPr>
              <a:spLocks noChangeShapeType="1"/>
            </p:cNvSpPr>
            <p:nvPr/>
          </p:nvSpPr>
          <p:spPr bwMode="auto">
            <a:xfrm flipV="1">
              <a:off x="2147" y="3601"/>
              <a:ext cx="638" cy="45"/>
            </a:xfrm>
            <a:prstGeom prst="line">
              <a:avLst/>
            </a:prstGeom>
            <a:noFill/>
            <a:ln w="38100">
              <a:solidFill>
                <a:schemeClr val="accent5"/>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sv-SE">
                <a:latin typeface="Verdana" panose="020B0604030504040204" pitchFamily="34" charset="0"/>
                <a:ea typeface="Verdana" panose="020B0604030504040204" pitchFamily="34" charset="0"/>
                <a:cs typeface="Verdana" panose="020B0604030504040204" pitchFamily="34" charset="0"/>
              </a:endParaRPr>
            </a:p>
          </p:txBody>
        </p:sp>
      </p:grpSp>
      <p:sp>
        <p:nvSpPr>
          <p:cNvPr id="20" name="Freeform 19"/>
          <p:cNvSpPr/>
          <p:nvPr/>
        </p:nvSpPr>
        <p:spPr>
          <a:xfrm>
            <a:off x="1855463" y="2260928"/>
            <a:ext cx="6105099" cy="1947081"/>
          </a:xfrm>
          <a:custGeom>
            <a:avLst/>
            <a:gdLst>
              <a:gd name="connsiteX0" fmla="*/ 6186985 w 6277970"/>
              <a:gd name="connsiteY0" fmla="*/ 429905 h 2010770"/>
              <a:gd name="connsiteX1" fmla="*/ 3157182 w 6277970"/>
              <a:gd name="connsiteY1" fmla="*/ 129654 h 2010770"/>
              <a:gd name="connsiteX2" fmla="*/ 577755 w 6277970"/>
              <a:gd name="connsiteY2" fmla="*/ 1207827 h 2010770"/>
              <a:gd name="connsiteX3" fmla="*/ 304799 w 6277970"/>
              <a:gd name="connsiteY3" fmla="*/ 812042 h 2010770"/>
              <a:gd name="connsiteX4" fmla="*/ 113731 w 6277970"/>
              <a:gd name="connsiteY4" fmla="*/ 1821976 h 2010770"/>
              <a:gd name="connsiteX5" fmla="*/ 987188 w 6277970"/>
              <a:gd name="connsiteY5" fmla="*/ 1944806 h 2010770"/>
              <a:gd name="connsiteX6" fmla="*/ 768823 w 6277970"/>
              <a:gd name="connsiteY6" fmla="*/ 1562669 h 2010770"/>
              <a:gd name="connsiteX7" fmla="*/ 3703092 w 6277970"/>
              <a:gd name="connsiteY7" fmla="*/ 197893 h 2010770"/>
              <a:gd name="connsiteX8" fmla="*/ 6186985 w 6277970"/>
              <a:gd name="connsiteY8" fmla="*/ 429905 h 2010770"/>
              <a:gd name="connsiteX0" fmla="*/ 6186985 w 6218830"/>
              <a:gd name="connsiteY0" fmla="*/ 429905 h 2010770"/>
              <a:gd name="connsiteX1" fmla="*/ 3157182 w 6218830"/>
              <a:gd name="connsiteY1" fmla="*/ 129654 h 2010770"/>
              <a:gd name="connsiteX2" fmla="*/ 577755 w 6218830"/>
              <a:gd name="connsiteY2" fmla="*/ 1207827 h 2010770"/>
              <a:gd name="connsiteX3" fmla="*/ 304799 w 6218830"/>
              <a:gd name="connsiteY3" fmla="*/ 812042 h 2010770"/>
              <a:gd name="connsiteX4" fmla="*/ 113731 w 6218830"/>
              <a:gd name="connsiteY4" fmla="*/ 1821976 h 2010770"/>
              <a:gd name="connsiteX5" fmla="*/ 987188 w 6218830"/>
              <a:gd name="connsiteY5" fmla="*/ 1944806 h 2010770"/>
              <a:gd name="connsiteX6" fmla="*/ 768823 w 6218830"/>
              <a:gd name="connsiteY6" fmla="*/ 1562669 h 2010770"/>
              <a:gd name="connsiteX7" fmla="*/ 3348250 w 6218830"/>
              <a:gd name="connsiteY7" fmla="*/ 252484 h 2010770"/>
              <a:gd name="connsiteX8" fmla="*/ 6186985 w 6218830"/>
              <a:gd name="connsiteY8" fmla="*/ 429905 h 2010770"/>
              <a:gd name="connsiteX0" fmla="*/ 6186985 w 6218830"/>
              <a:gd name="connsiteY0" fmla="*/ 429905 h 2010770"/>
              <a:gd name="connsiteX1" fmla="*/ 3157182 w 6218830"/>
              <a:gd name="connsiteY1" fmla="*/ 129654 h 2010770"/>
              <a:gd name="connsiteX2" fmla="*/ 577755 w 6218830"/>
              <a:gd name="connsiteY2" fmla="*/ 1207827 h 2010770"/>
              <a:gd name="connsiteX3" fmla="*/ 304799 w 6218830"/>
              <a:gd name="connsiteY3" fmla="*/ 812042 h 2010770"/>
              <a:gd name="connsiteX4" fmla="*/ 113731 w 6218830"/>
              <a:gd name="connsiteY4" fmla="*/ 1821976 h 2010770"/>
              <a:gd name="connsiteX5" fmla="*/ 987188 w 6218830"/>
              <a:gd name="connsiteY5" fmla="*/ 1944806 h 2010770"/>
              <a:gd name="connsiteX6" fmla="*/ 768823 w 6218830"/>
              <a:gd name="connsiteY6" fmla="*/ 1562669 h 2010770"/>
              <a:gd name="connsiteX7" fmla="*/ 3348250 w 6218830"/>
              <a:gd name="connsiteY7" fmla="*/ 252484 h 2010770"/>
              <a:gd name="connsiteX8" fmla="*/ 6186985 w 6218830"/>
              <a:gd name="connsiteY8" fmla="*/ 429905 h 2010770"/>
              <a:gd name="connsiteX0" fmla="*/ 6186985 w 6218830"/>
              <a:gd name="connsiteY0" fmla="*/ 429905 h 1988024"/>
              <a:gd name="connsiteX1" fmla="*/ 3157182 w 6218830"/>
              <a:gd name="connsiteY1" fmla="*/ 129654 h 1988024"/>
              <a:gd name="connsiteX2" fmla="*/ 577755 w 6218830"/>
              <a:gd name="connsiteY2" fmla="*/ 1207827 h 1988024"/>
              <a:gd name="connsiteX3" fmla="*/ 304799 w 6218830"/>
              <a:gd name="connsiteY3" fmla="*/ 812042 h 1988024"/>
              <a:gd name="connsiteX4" fmla="*/ 113731 w 6218830"/>
              <a:gd name="connsiteY4" fmla="*/ 1821976 h 1988024"/>
              <a:gd name="connsiteX5" fmla="*/ 987188 w 6218830"/>
              <a:gd name="connsiteY5" fmla="*/ 1944806 h 1988024"/>
              <a:gd name="connsiteX6" fmla="*/ 768823 w 6218830"/>
              <a:gd name="connsiteY6" fmla="*/ 1562669 h 1988024"/>
              <a:gd name="connsiteX7" fmla="*/ 3348250 w 6218830"/>
              <a:gd name="connsiteY7" fmla="*/ 252484 h 1988024"/>
              <a:gd name="connsiteX8" fmla="*/ 6186985 w 6218830"/>
              <a:gd name="connsiteY8" fmla="*/ 429905 h 1988024"/>
              <a:gd name="connsiteX0" fmla="*/ 6186985 w 6218830"/>
              <a:gd name="connsiteY0" fmla="*/ 429905 h 1988024"/>
              <a:gd name="connsiteX1" fmla="*/ 3157182 w 6218830"/>
              <a:gd name="connsiteY1" fmla="*/ 129654 h 1988024"/>
              <a:gd name="connsiteX2" fmla="*/ 577755 w 6218830"/>
              <a:gd name="connsiteY2" fmla="*/ 1207827 h 1988024"/>
              <a:gd name="connsiteX3" fmla="*/ 304799 w 6218830"/>
              <a:gd name="connsiteY3" fmla="*/ 812042 h 1988024"/>
              <a:gd name="connsiteX4" fmla="*/ 113731 w 6218830"/>
              <a:gd name="connsiteY4" fmla="*/ 1821976 h 1988024"/>
              <a:gd name="connsiteX5" fmla="*/ 987188 w 6218830"/>
              <a:gd name="connsiteY5" fmla="*/ 1944806 h 1988024"/>
              <a:gd name="connsiteX6" fmla="*/ 768823 w 6218830"/>
              <a:gd name="connsiteY6" fmla="*/ 1562669 h 1988024"/>
              <a:gd name="connsiteX7" fmla="*/ 3348250 w 6218830"/>
              <a:gd name="connsiteY7" fmla="*/ 252484 h 1988024"/>
              <a:gd name="connsiteX8" fmla="*/ 6186985 w 6218830"/>
              <a:gd name="connsiteY8" fmla="*/ 429905 h 1988024"/>
              <a:gd name="connsiteX0" fmla="*/ 6186985 w 6218830"/>
              <a:gd name="connsiteY0" fmla="*/ 429905 h 1988024"/>
              <a:gd name="connsiteX1" fmla="*/ 3157182 w 6218830"/>
              <a:gd name="connsiteY1" fmla="*/ 129654 h 1988024"/>
              <a:gd name="connsiteX2" fmla="*/ 577755 w 6218830"/>
              <a:gd name="connsiteY2" fmla="*/ 1207827 h 1988024"/>
              <a:gd name="connsiteX3" fmla="*/ 304799 w 6218830"/>
              <a:gd name="connsiteY3" fmla="*/ 812042 h 1988024"/>
              <a:gd name="connsiteX4" fmla="*/ 113731 w 6218830"/>
              <a:gd name="connsiteY4" fmla="*/ 1821976 h 1988024"/>
              <a:gd name="connsiteX5" fmla="*/ 987188 w 6218830"/>
              <a:gd name="connsiteY5" fmla="*/ 1944806 h 1988024"/>
              <a:gd name="connsiteX6" fmla="*/ 768823 w 6218830"/>
              <a:gd name="connsiteY6" fmla="*/ 1562669 h 1988024"/>
              <a:gd name="connsiteX7" fmla="*/ 3348250 w 6218830"/>
              <a:gd name="connsiteY7" fmla="*/ 252484 h 1988024"/>
              <a:gd name="connsiteX8" fmla="*/ 6186985 w 6218830"/>
              <a:gd name="connsiteY8" fmla="*/ 429905 h 1988024"/>
              <a:gd name="connsiteX0" fmla="*/ 6186985 w 6218830"/>
              <a:gd name="connsiteY0" fmla="*/ 429905 h 1988024"/>
              <a:gd name="connsiteX1" fmla="*/ 3157182 w 6218830"/>
              <a:gd name="connsiteY1" fmla="*/ 129654 h 1988024"/>
              <a:gd name="connsiteX2" fmla="*/ 577755 w 6218830"/>
              <a:gd name="connsiteY2" fmla="*/ 1207827 h 1988024"/>
              <a:gd name="connsiteX3" fmla="*/ 304799 w 6218830"/>
              <a:gd name="connsiteY3" fmla="*/ 812042 h 1988024"/>
              <a:gd name="connsiteX4" fmla="*/ 113731 w 6218830"/>
              <a:gd name="connsiteY4" fmla="*/ 1821976 h 1988024"/>
              <a:gd name="connsiteX5" fmla="*/ 987188 w 6218830"/>
              <a:gd name="connsiteY5" fmla="*/ 1944806 h 1988024"/>
              <a:gd name="connsiteX6" fmla="*/ 768823 w 6218830"/>
              <a:gd name="connsiteY6" fmla="*/ 1562669 h 1988024"/>
              <a:gd name="connsiteX7" fmla="*/ 3348250 w 6218830"/>
              <a:gd name="connsiteY7" fmla="*/ 252484 h 1988024"/>
              <a:gd name="connsiteX8" fmla="*/ 6186985 w 6218830"/>
              <a:gd name="connsiteY8" fmla="*/ 429905 h 1988024"/>
              <a:gd name="connsiteX0" fmla="*/ 6186985 w 6218830"/>
              <a:gd name="connsiteY0" fmla="*/ 429905 h 1988024"/>
              <a:gd name="connsiteX1" fmla="*/ 3157182 w 6218830"/>
              <a:gd name="connsiteY1" fmla="*/ 129654 h 1988024"/>
              <a:gd name="connsiteX2" fmla="*/ 577755 w 6218830"/>
              <a:gd name="connsiteY2" fmla="*/ 1207827 h 1988024"/>
              <a:gd name="connsiteX3" fmla="*/ 304799 w 6218830"/>
              <a:gd name="connsiteY3" fmla="*/ 812042 h 1988024"/>
              <a:gd name="connsiteX4" fmla="*/ 113731 w 6218830"/>
              <a:gd name="connsiteY4" fmla="*/ 1821976 h 1988024"/>
              <a:gd name="connsiteX5" fmla="*/ 987188 w 6218830"/>
              <a:gd name="connsiteY5" fmla="*/ 1944806 h 1988024"/>
              <a:gd name="connsiteX6" fmla="*/ 768823 w 6218830"/>
              <a:gd name="connsiteY6" fmla="*/ 1562669 h 1988024"/>
              <a:gd name="connsiteX7" fmla="*/ 3348250 w 6218830"/>
              <a:gd name="connsiteY7" fmla="*/ 252484 h 1988024"/>
              <a:gd name="connsiteX8" fmla="*/ 6186985 w 6218830"/>
              <a:gd name="connsiteY8" fmla="*/ 429905 h 1988024"/>
              <a:gd name="connsiteX0" fmla="*/ 6073254 w 6105099"/>
              <a:gd name="connsiteY0" fmla="*/ 429905 h 1988024"/>
              <a:gd name="connsiteX1" fmla="*/ 3043451 w 6105099"/>
              <a:gd name="connsiteY1" fmla="*/ 129654 h 1988024"/>
              <a:gd name="connsiteX2" fmla="*/ 464024 w 6105099"/>
              <a:gd name="connsiteY2" fmla="*/ 1207827 h 1988024"/>
              <a:gd name="connsiteX3" fmla="*/ 191068 w 6105099"/>
              <a:gd name="connsiteY3" fmla="*/ 812042 h 1988024"/>
              <a:gd name="connsiteX4" fmla="*/ 0 w 6105099"/>
              <a:gd name="connsiteY4" fmla="*/ 1821976 h 1988024"/>
              <a:gd name="connsiteX5" fmla="*/ 873457 w 6105099"/>
              <a:gd name="connsiteY5" fmla="*/ 1944806 h 1988024"/>
              <a:gd name="connsiteX6" fmla="*/ 655092 w 6105099"/>
              <a:gd name="connsiteY6" fmla="*/ 1562669 h 1988024"/>
              <a:gd name="connsiteX7" fmla="*/ 3234519 w 6105099"/>
              <a:gd name="connsiteY7" fmla="*/ 252484 h 1988024"/>
              <a:gd name="connsiteX8" fmla="*/ 6073254 w 6105099"/>
              <a:gd name="connsiteY8" fmla="*/ 429905 h 1988024"/>
              <a:gd name="connsiteX0" fmla="*/ 6073254 w 6105099"/>
              <a:gd name="connsiteY0" fmla="*/ 429905 h 1947081"/>
              <a:gd name="connsiteX1" fmla="*/ 3043451 w 6105099"/>
              <a:gd name="connsiteY1" fmla="*/ 129654 h 1947081"/>
              <a:gd name="connsiteX2" fmla="*/ 464024 w 6105099"/>
              <a:gd name="connsiteY2" fmla="*/ 1207827 h 1947081"/>
              <a:gd name="connsiteX3" fmla="*/ 191068 w 6105099"/>
              <a:gd name="connsiteY3" fmla="*/ 812042 h 1947081"/>
              <a:gd name="connsiteX4" fmla="*/ 0 w 6105099"/>
              <a:gd name="connsiteY4" fmla="*/ 1821976 h 1947081"/>
              <a:gd name="connsiteX5" fmla="*/ 873457 w 6105099"/>
              <a:gd name="connsiteY5" fmla="*/ 1944806 h 1947081"/>
              <a:gd name="connsiteX6" fmla="*/ 655092 w 6105099"/>
              <a:gd name="connsiteY6" fmla="*/ 1562669 h 1947081"/>
              <a:gd name="connsiteX7" fmla="*/ 3234519 w 6105099"/>
              <a:gd name="connsiteY7" fmla="*/ 252484 h 1947081"/>
              <a:gd name="connsiteX8" fmla="*/ 6073254 w 6105099"/>
              <a:gd name="connsiteY8" fmla="*/ 429905 h 1947081"/>
              <a:gd name="connsiteX0" fmla="*/ 6073254 w 6105099"/>
              <a:gd name="connsiteY0" fmla="*/ 429905 h 1947081"/>
              <a:gd name="connsiteX1" fmla="*/ 3043451 w 6105099"/>
              <a:gd name="connsiteY1" fmla="*/ 129654 h 1947081"/>
              <a:gd name="connsiteX2" fmla="*/ 464024 w 6105099"/>
              <a:gd name="connsiteY2" fmla="*/ 1207827 h 1947081"/>
              <a:gd name="connsiteX3" fmla="*/ 191068 w 6105099"/>
              <a:gd name="connsiteY3" fmla="*/ 812042 h 1947081"/>
              <a:gd name="connsiteX4" fmla="*/ 0 w 6105099"/>
              <a:gd name="connsiteY4" fmla="*/ 1821976 h 1947081"/>
              <a:gd name="connsiteX5" fmla="*/ 873457 w 6105099"/>
              <a:gd name="connsiteY5" fmla="*/ 1944806 h 1947081"/>
              <a:gd name="connsiteX6" fmla="*/ 655092 w 6105099"/>
              <a:gd name="connsiteY6" fmla="*/ 1562669 h 1947081"/>
              <a:gd name="connsiteX7" fmla="*/ 3234519 w 6105099"/>
              <a:gd name="connsiteY7" fmla="*/ 252484 h 1947081"/>
              <a:gd name="connsiteX8" fmla="*/ 6073254 w 6105099"/>
              <a:gd name="connsiteY8" fmla="*/ 429905 h 19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5099" h="1947081">
                <a:moveTo>
                  <a:pt x="6073254" y="429905"/>
                </a:moveTo>
                <a:cubicBezTo>
                  <a:pt x="6041409" y="409433"/>
                  <a:pt x="3978323" y="0"/>
                  <a:pt x="3043451" y="129654"/>
                </a:cubicBezTo>
                <a:cubicBezTo>
                  <a:pt x="2108579" y="259308"/>
                  <a:pt x="1144138" y="807493"/>
                  <a:pt x="464024" y="1207827"/>
                </a:cubicBezTo>
                <a:cubicBezTo>
                  <a:pt x="302525" y="1062250"/>
                  <a:pt x="418530" y="1201003"/>
                  <a:pt x="191068" y="812042"/>
                </a:cubicBezTo>
                <a:cubicBezTo>
                  <a:pt x="100083" y="1323833"/>
                  <a:pt x="90985" y="1169158"/>
                  <a:pt x="0" y="1821976"/>
                </a:cubicBezTo>
                <a:cubicBezTo>
                  <a:pt x="482221" y="1901588"/>
                  <a:pt x="573206" y="1947081"/>
                  <a:pt x="873457" y="1944806"/>
                </a:cubicBezTo>
                <a:cubicBezTo>
                  <a:pt x="791570" y="1778758"/>
                  <a:pt x="793845" y="1803779"/>
                  <a:pt x="655092" y="1562669"/>
                </a:cubicBezTo>
                <a:cubicBezTo>
                  <a:pt x="1048602" y="1280615"/>
                  <a:pt x="2336041" y="439003"/>
                  <a:pt x="3234519" y="252484"/>
                </a:cubicBezTo>
                <a:cubicBezTo>
                  <a:pt x="4132997" y="65965"/>
                  <a:pt x="6105099" y="450377"/>
                  <a:pt x="6073254" y="42990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18" y="6046736"/>
            <a:ext cx="691530" cy="691530"/>
          </a:xfrm>
          <a:prstGeom prst="rect">
            <a:avLst/>
          </a:prstGeom>
        </p:spPr>
      </p:pic>
    </p:spTree>
    <p:extLst>
      <p:ext uri="{BB962C8B-B14F-4D97-AF65-F5344CB8AC3E}">
        <p14:creationId xmlns:p14="http://schemas.microsoft.com/office/powerpoint/2010/main" val="207216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47" y="365126"/>
            <a:ext cx="11235444" cy="926066"/>
          </a:xfrm>
        </p:spPr>
        <p:txBody>
          <a:bodyPr>
            <a:normAutofit/>
          </a:bodyPr>
          <a:lstStyle/>
          <a:p>
            <a:r>
              <a:rPr lang="sv-SE" sz="2800" dirty="0">
                <a:solidFill>
                  <a:srgbClr val="CC6600"/>
                </a:solidFill>
              </a:rPr>
              <a:t>Centralt i strategisk planering</a:t>
            </a:r>
            <a:br>
              <a:rPr lang="sv-SE" sz="2800" dirty="0">
                <a:solidFill>
                  <a:srgbClr val="CC6600"/>
                </a:solidFill>
              </a:rPr>
            </a:br>
            <a:r>
              <a:rPr lang="sv-SE" sz="2800" dirty="0">
                <a:solidFill>
                  <a:srgbClr val="CC6600"/>
                </a:solidFill>
              </a:rPr>
              <a:t> - att veta vart man vill - </a:t>
            </a:r>
          </a:p>
        </p:txBody>
      </p:sp>
      <p:sp>
        <p:nvSpPr>
          <p:cNvPr id="8" name="textruta 26"/>
          <p:cNvSpPr txBox="1"/>
          <p:nvPr/>
        </p:nvSpPr>
        <p:spPr>
          <a:xfrm>
            <a:off x="836800" y="1542204"/>
            <a:ext cx="10927950" cy="461665"/>
          </a:xfrm>
          <a:prstGeom prst="rect">
            <a:avLst/>
          </a:prstGeom>
          <a:noFill/>
        </p:spPr>
        <p:txBody>
          <a:bodyPr wrap="square">
            <a:spAutoFit/>
          </a:bodyPr>
          <a:lstStyle/>
          <a:p>
            <a:pPr algn="ctr">
              <a:defRPr/>
            </a:pPr>
            <a:r>
              <a:rPr lang="sv-SE" sz="2400" b="1" dirty="0">
                <a:solidFill>
                  <a:schemeClr val="bg2">
                    <a:lumMod val="75000"/>
                  </a:schemeClr>
                </a:solidFill>
                <a:latin typeface="Futura Std Light"/>
                <a:ea typeface="Verdana" panose="020B0604030504040204" pitchFamily="34" charset="0"/>
                <a:cs typeface="Verdana" panose="020B0604030504040204" pitchFamily="34" charset="0"/>
              </a:rPr>
              <a:t>Hållbarhetsprinciperna =  Ramvillkoren för hållbar framtidsbild</a:t>
            </a:r>
            <a:endParaRPr lang="sv-SE" b="1" dirty="0">
              <a:solidFill>
                <a:schemeClr val="bg2">
                  <a:lumMod val="75000"/>
                </a:schemeClr>
              </a:solidFill>
              <a:latin typeface="Futura Std Light"/>
              <a:ea typeface="Verdana" panose="020B0604030504040204" pitchFamily="34" charset="0"/>
              <a:cs typeface="Verdana" panose="020B0604030504040204" pitchFamily="34" charset="0"/>
            </a:endParaRPr>
          </a:p>
        </p:txBody>
      </p:sp>
      <p:sp>
        <p:nvSpPr>
          <p:cNvPr id="13" name="textruta 26"/>
          <p:cNvSpPr txBox="1"/>
          <p:nvPr/>
        </p:nvSpPr>
        <p:spPr>
          <a:xfrm>
            <a:off x="695668" y="3820338"/>
            <a:ext cx="3087461" cy="954107"/>
          </a:xfrm>
          <a:prstGeom prst="rect">
            <a:avLst/>
          </a:prstGeom>
          <a:noFill/>
        </p:spPr>
        <p:txBody>
          <a:bodyPr wrap="square">
            <a:spAutoFit/>
          </a:bodyPr>
          <a:lstStyle/>
          <a:p>
            <a:pPr>
              <a:defRPr/>
            </a:pPr>
            <a:r>
              <a:rPr lang="sv-SE" sz="2800" cap="all" spc="400" dirty="0">
                <a:solidFill>
                  <a:schemeClr val="accent5"/>
                </a:solidFill>
                <a:latin typeface="Futura Std Medium" pitchFamily="34" charset="0"/>
                <a:ea typeface="Verdana" panose="020B0604030504040204" pitchFamily="34" charset="0"/>
                <a:cs typeface="Verdana" panose="020B0604030504040204" pitchFamily="34" charset="0"/>
              </a:rPr>
              <a:t>Integrerad målbild</a:t>
            </a:r>
          </a:p>
        </p:txBody>
      </p:sp>
      <p:sp>
        <p:nvSpPr>
          <p:cNvPr id="16" name="Google Shape;430;p66"/>
          <p:cNvSpPr/>
          <p:nvPr/>
        </p:nvSpPr>
        <p:spPr>
          <a:xfrm>
            <a:off x="0" y="6031149"/>
            <a:ext cx="836800" cy="826800"/>
          </a:xfrm>
          <a:prstGeom prst="roundRect">
            <a:avLst>
              <a:gd name="adj" fmla="val 16667"/>
            </a:avLst>
          </a:prstGeom>
          <a:solidFill>
            <a:schemeClr val="lt1"/>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7" name="Text Box 7">
            <a:extLst>
              <a:ext uri="{FF2B5EF4-FFF2-40B4-BE49-F238E27FC236}">
                <a16:creationId xmlns:a16="http://schemas.microsoft.com/office/drawing/2014/main" id="{E6F6C2B3-65E6-4F91-B957-A6B6F7526BCD}"/>
              </a:ext>
            </a:extLst>
          </p:cNvPr>
          <p:cNvSpPr txBox="1">
            <a:spLocks noChangeArrowheads="1"/>
          </p:cNvSpPr>
          <p:nvPr/>
        </p:nvSpPr>
        <p:spPr bwMode="auto">
          <a:xfrm>
            <a:off x="8623221" y="2453475"/>
            <a:ext cx="4580361"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ts val="600"/>
              </a:spcBef>
              <a:spcAft>
                <a:spcPts val="600"/>
              </a:spcAft>
              <a:buFontTx/>
              <a:buNone/>
            </a:pPr>
            <a:r>
              <a:rPr lang="sv-SE" altLang="sv-SE" sz="2000" b="1" u="sng" cap="all" spc="400" dirty="0">
                <a:solidFill>
                  <a:schemeClr val="tx1"/>
                </a:solidFill>
                <a:latin typeface="Futura Std Medium" pitchFamily="34" charset="0"/>
              </a:rPr>
              <a:t>kriterier</a:t>
            </a:r>
            <a:r>
              <a:rPr lang="sv-SE" altLang="sv-SE" sz="2000" b="1" cap="all" spc="400" dirty="0">
                <a:solidFill>
                  <a:schemeClr val="tx1"/>
                </a:solidFill>
                <a:latin typeface="Futura Std Medium" pitchFamily="34" charset="0"/>
              </a:rPr>
              <a:t>: </a:t>
            </a:r>
          </a:p>
          <a:p>
            <a:pPr>
              <a:spcBef>
                <a:spcPts val="600"/>
              </a:spcBef>
              <a:spcAft>
                <a:spcPts val="600"/>
              </a:spcAft>
              <a:buFontTx/>
              <a:buNone/>
            </a:pPr>
            <a:r>
              <a:rPr lang="sv-SE" altLang="sv-SE" b="1" cap="all" spc="400" dirty="0">
                <a:solidFill>
                  <a:schemeClr val="tx1"/>
                </a:solidFill>
                <a:latin typeface="Futura Std Medium" pitchFamily="34" charset="0"/>
              </a:rPr>
              <a:t>Nödvändiga</a:t>
            </a:r>
          </a:p>
          <a:p>
            <a:pPr>
              <a:spcBef>
                <a:spcPts val="600"/>
              </a:spcBef>
              <a:spcAft>
                <a:spcPts val="600"/>
              </a:spcAft>
              <a:buFontTx/>
              <a:buNone/>
            </a:pPr>
            <a:r>
              <a:rPr lang="sv-SE" altLang="sv-SE" b="1" cap="all" spc="400" dirty="0">
                <a:solidFill>
                  <a:schemeClr val="tx1"/>
                </a:solidFill>
                <a:latin typeface="Futura Std Medium" pitchFamily="34" charset="0"/>
              </a:rPr>
              <a:t>Tillräckliga</a:t>
            </a:r>
          </a:p>
          <a:p>
            <a:pPr>
              <a:spcBef>
                <a:spcPts val="600"/>
              </a:spcBef>
              <a:spcAft>
                <a:spcPts val="600"/>
              </a:spcAft>
              <a:buFontTx/>
              <a:buNone/>
            </a:pPr>
            <a:r>
              <a:rPr lang="sv-SE" altLang="sv-SE" b="1" cap="all" spc="400" dirty="0">
                <a:solidFill>
                  <a:schemeClr val="tx1"/>
                </a:solidFill>
                <a:latin typeface="Futura Std Medium" pitchFamily="34" charset="0"/>
              </a:rPr>
              <a:t>Allmänna</a:t>
            </a:r>
          </a:p>
          <a:p>
            <a:pPr>
              <a:spcBef>
                <a:spcPts val="600"/>
              </a:spcBef>
              <a:spcAft>
                <a:spcPts val="600"/>
              </a:spcAft>
              <a:buFontTx/>
              <a:buNone/>
            </a:pPr>
            <a:r>
              <a:rPr lang="sv-SE" altLang="sv-SE" b="1" cap="all" spc="400" dirty="0">
                <a:solidFill>
                  <a:schemeClr val="tx1"/>
                </a:solidFill>
                <a:latin typeface="Futura Std Medium" pitchFamily="34" charset="0"/>
              </a:rPr>
              <a:t>Konkreta</a:t>
            </a:r>
          </a:p>
          <a:p>
            <a:pPr>
              <a:spcBef>
                <a:spcPts val="600"/>
              </a:spcBef>
              <a:spcAft>
                <a:spcPts val="600"/>
              </a:spcAft>
              <a:buFontTx/>
              <a:buNone/>
            </a:pPr>
            <a:r>
              <a:rPr lang="sv-SE" altLang="sv-SE" b="1" cap="all" spc="400" dirty="0">
                <a:solidFill>
                  <a:schemeClr val="tx1"/>
                </a:solidFill>
                <a:latin typeface="Futura Std Medium" pitchFamily="34" charset="0"/>
              </a:rPr>
              <a:t>Icke-överlappande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17" y="6098784"/>
            <a:ext cx="691530" cy="691530"/>
          </a:xfrm>
          <a:prstGeom prst="rect">
            <a:avLst/>
          </a:prstGeom>
        </p:spPr>
      </p:pic>
      <p:sp>
        <p:nvSpPr>
          <p:cNvPr id="15" name="Oval 11">
            <a:extLst>
              <a:ext uri="{FF2B5EF4-FFF2-40B4-BE49-F238E27FC236}">
                <a16:creationId xmlns:a16="http://schemas.microsoft.com/office/drawing/2014/main" id="{7995F1FF-2C3F-4642-83BA-2968487A786A}"/>
              </a:ext>
            </a:extLst>
          </p:cNvPr>
          <p:cNvSpPr>
            <a:spLocks noChangeArrowheads="1"/>
          </p:cNvSpPr>
          <p:nvPr/>
        </p:nvSpPr>
        <p:spPr bwMode="auto">
          <a:xfrm>
            <a:off x="4238258" y="2808884"/>
            <a:ext cx="3204000" cy="3204000"/>
          </a:xfrm>
          <a:prstGeom prst="ellipse">
            <a:avLst/>
          </a:prstGeom>
          <a:solidFill>
            <a:schemeClr val="accent3">
              <a:lumMod val="60000"/>
              <a:lumOff val="4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18" name="Oval 11">
            <a:extLst>
              <a:ext uri="{FF2B5EF4-FFF2-40B4-BE49-F238E27FC236}">
                <a16:creationId xmlns:a16="http://schemas.microsoft.com/office/drawing/2014/main" id="{E15FB3F5-3BB6-0342-8B70-1DDFC2176BE5}"/>
              </a:ext>
            </a:extLst>
          </p:cNvPr>
          <p:cNvSpPr>
            <a:spLocks noChangeArrowheads="1"/>
          </p:cNvSpPr>
          <p:nvPr/>
        </p:nvSpPr>
        <p:spPr bwMode="auto">
          <a:xfrm>
            <a:off x="4580258" y="2921079"/>
            <a:ext cx="2520000" cy="2520000"/>
          </a:xfrm>
          <a:prstGeom prst="ellipse">
            <a:avLst/>
          </a:prstGeom>
          <a:solidFill>
            <a:schemeClr val="accent3">
              <a:lumMod val="40000"/>
              <a:lumOff val="6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sz="2000">
              <a:solidFill>
                <a:schemeClr val="tx1"/>
              </a:solidFill>
              <a:latin typeface="Times" panose="02020603050405020304" pitchFamily="18" charset="0"/>
              <a:ea typeface="MS PGothic" panose="020B0600070205080204" pitchFamily="34" charset="-128"/>
            </a:endParaRPr>
          </a:p>
        </p:txBody>
      </p:sp>
      <p:sp>
        <p:nvSpPr>
          <p:cNvPr id="19" name="Oval 25">
            <a:extLst>
              <a:ext uri="{FF2B5EF4-FFF2-40B4-BE49-F238E27FC236}">
                <a16:creationId xmlns:a16="http://schemas.microsoft.com/office/drawing/2014/main" id="{247214A1-6C6C-DE44-8B33-2BA320CB04AF}"/>
              </a:ext>
            </a:extLst>
          </p:cNvPr>
          <p:cNvSpPr>
            <a:spLocks noChangeArrowheads="1"/>
          </p:cNvSpPr>
          <p:nvPr/>
        </p:nvSpPr>
        <p:spPr bwMode="auto">
          <a:xfrm>
            <a:off x="4040258" y="2635127"/>
            <a:ext cx="3600000" cy="3600000"/>
          </a:xfrm>
          <a:prstGeom prst="ellipse">
            <a:avLst/>
          </a:prstGeom>
          <a:noFill/>
          <a:ln w="28575" algn="ctr">
            <a:solidFill>
              <a:schemeClr val="accent5"/>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2075" tIns="46037" rIns="92075" bIns="46037" anchor="ct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endParaRPr lang="en-US" altLang="sv-SE" sz="2400">
              <a:solidFill>
                <a:schemeClr val="tx1"/>
              </a:solidFill>
              <a:latin typeface="Times" panose="02020603050405020304" pitchFamily="18" charset="0"/>
            </a:endParaRPr>
          </a:p>
        </p:txBody>
      </p:sp>
      <p:sp>
        <p:nvSpPr>
          <p:cNvPr id="20" name="Oval 11">
            <a:extLst>
              <a:ext uri="{FF2B5EF4-FFF2-40B4-BE49-F238E27FC236}">
                <a16:creationId xmlns:a16="http://schemas.microsoft.com/office/drawing/2014/main" id="{EC84952B-3F76-544B-A79C-7B6E914C2995}"/>
              </a:ext>
            </a:extLst>
          </p:cNvPr>
          <p:cNvSpPr>
            <a:spLocks noChangeArrowheads="1"/>
          </p:cNvSpPr>
          <p:nvPr/>
        </p:nvSpPr>
        <p:spPr bwMode="auto">
          <a:xfrm>
            <a:off x="4908704" y="3016610"/>
            <a:ext cx="1863109" cy="1863109"/>
          </a:xfrm>
          <a:prstGeom prst="ellipse">
            <a:avLst/>
          </a:prstGeom>
          <a:solidFill>
            <a:schemeClr val="accent3"/>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sz="2000">
              <a:solidFill>
                <a:schemeClr val="tx1"/>
              </a:solidFill>
              <a:latin typeface="Times" panose="02020603050405020304" pitchFamily="18" charset="0"/>
              <a:ea typeface="MS PGothic" panose="020B0600070205080204" pitchFamily="34" charset="-128"/>
            </a:endParaRPr>
          </a:p>
        </p:txBody>
      </p:sp>
      <p:sp>
        <p:nvSpPr>
          <p:cNvPr id="21" name="TextBox 11">
            <a:extLst>
              <a:ext uri="{FF2B5EF4-FFF2-40B4-BE49-F238E27FC236}">
                <a16:creationId xmlns:a16="http://schemas.microsoft.com/office/drawing/2014/main" id="{8917E854-8527-894C-B73E-7D50977C9571}"/>
              </a:ext>
            </a:extLst>
          </p:cNvPr>
          <p:cNvSpPr txBox="1"/>
          <p:nvPr/>
        </p:nvSpPr>
        <p:spPr>
          <a:xfrm>
            <a:off x="4752516" y="2921079"/>
            <a:ext cx="2175484" cy="3428348"/>
          </a:xfrm>
          <a:prstGeom prst="rect">
            <a:avLst/>
          </a:prstGeom>
          <a:noFill/>
        </p:spPr>
        <p:txBody>
          <a:bodyPr wrap="square" rtlCol="0">
            <a:noAutofit/>
          </a:bodyPr>
          <a:lstStyle/>
          <a:p>
            <a:pPr algn="ctr">
              <a:spcBef>
                <a:spcPts val="600"/>
              </a:spcBef>
              <a:spcAft>
                <a:spcPts val="600"/>
              </a:spcAft>
              <a:buFontTx/>
              <a:buNone/>
            </a:pPr>
            <a:r>
              <a:rPr lang="en-GB" altLang="sv-SE" sz="3600" cap="all" spc="270" dirty="0">
                <a:latin typeface="Futura Std Medium" pitchFamily="34" charset="0"/>
                <a:ea typeface="MS PGothic" panose="020B0600070205080204" pitchFamily="34" charset="-128"/>
              </a:rPr>
              <a:t>VISION</a:t>
            </a:r>
            <a:endParaRPr lang="en-GB" altLang="sv-SE" sz="2400" dirty="0">
              <a:latin typeface="Futura Std Medium" pitchFamily="34" charset="0"/>
              <a:ea typeface="MS PGothic" panose="020B0600070205080204" pitchFamily="34" charset="-128"/>
            </a:endParaRPr>
          </a:p>
          <a:p>
            <a:pPr algn="ctr">
              <a:spcBef>
                <a:spcPts val="600"/>
              </a:spcBef>
              <a:spcAft>
                <a:spcPts val="600"/>
              </a:spcAft>
              <a:buFontTx/>
              <a:buNone/>
            </a:pPr>
            <a:r>
              <a:rPr lang="en-GB" altLang="sv-SE" sz="2400" dirty="0" err="1">
                <a:latin typeface="Futura Std Medium" pitchFamily="34" charset="0"/>
                <a:ea typeface="MS PGothic" panose="020B0600070205080204" pitchFamily="34" charset="-128"/>
              </a:rPr>
              <a:t>Syfte</a:t>
            </a:r>
            <a:r>
              <a:rPr lang="en-GB" altLang="sv-SE" sz="2400" dirty="0">
                <a:latin typeface="Futura Std Medium" pitchFamily="34" charset="0"/>
                <a:ea typeface="MS PGothic" panose="020B0600070205080204" pitchFamily="34" charset="-128"/>
              </a:rPr>
              <a:t>/ Mission</a:t>
            </a:r>
            <a:endParaRPr lang="sv-SE" altLang="sv-SE" dirty="0">
              <a:latin typeface="Futura Std Medium" pitchFamily="34" charset="0"/>
              <a:ea typeface="MS PGothic" panose="020B0600070205080204" pitchFamily="34" charset="-128"/>
            </a:endParaRPr>
          </a:p>
          <a:p>
            <a:pPr algn="ctr">
              <a:spcBef>
                <a:spcPts val="600"/>
              </a:spcBef>
              <a:spcAft>
                <a:spcPts val="600"/>
              </a:spcAft>
              <a:buFontTx/>
              <a:buNone/>
            </a:pPr>
            <a:endParaRPr lang="sv-SE" altLang="sv-SE" dirty="0">
              <a:latin typeface="Futura Std Medium" pitchFamily="34" charset="0"/>
              <a:ea typeface="MS PGothic" panose="020B0600070205080204" pitchFamily="34" charset="-128"/>
            </a:endParaRPr>
          </a:p>
          <a:p>
            <a:pPr algn="ctr">
              <a:spcBef>
                <a:spcPts val="600"/>
              </a:spcBef>
              <a:spcAft>
                <a:spcPts val="600"/>
              </a:spcAft>
              <a:buFontTx/>
              <a:buNone/>
            </a:pPr>
            <a:r>
              <a:rPr lang="sv-SE" altLang="sv-SE" sz="2000" dirty="0">
                <a:latin typeface="Futura Std Medium" pitchFamily="34" charset="0"/>
                <a:ea typeface="MS PGothic" panose="020B0600070205080204" pitchFamily="34" charset="-128"/>
              </a:rPr>
              <a:t>Kärnvärden</a:t>
            </a:r>
          </a:p>
          <a:p>
            <a:pPr algn="ctr">
              <a:spcBef>
                <a:spcPts val="600"/>
              </a:spcBef>
              <a:buFontTx/>
              <a:buNone/>
            </a:pPr>
            <a:r>
              <a:rPr lang="sv-SE" altLang="sv-SE" dirty="0">
                <a:latin typeface="Futura Std Medium" pitchFamily="34" charset="0"/>
                <a:ea typeface="MS PGothic" panose="020B0600070205080204" pitchFamily="34" charset="-128"/>
              </a:rPr>
              <a:t>Strategiska mål/</a:t>
            </a:r>
          </a:p>
          <a:p>
            <a:pPr algn="ctr">
              <a:buFontTx/>
              <a:buNone/>
            </a:pPr>
            <a:r>
              <a:rPr lang="sv-SE" altLang="sv-SE" dirty="0">
                <a:latin typeface="Futura Std Medium" pitchFamily="34" charset="0"/>
                <a:ea typeface="MS PGothic" panose="020B0600070205080204" pitchFamily="34" charset="-128"/>
              </a:rPr>
              <a:t>KPI</a:t>
            </a:r>
            <a:endParaRPr lang="en-GB" altLang="sv-SE" dirty="0">
              <a:latin typeface="Futura Std Medium" pitchFamily="34" charset="0"/>
              <a:ea typeface="MS PGothic" panose="020B0600070205080204" pitchFamily="34" charset="-128"/>
            </a:endParaRPr>
          </a:p>
          <a:p>
            <a:pPr algn="ctr">
              <a:spcBef>
                <a:spcPts val="600"/>
              </a:spcBef>
              <a:spcAft>
                <a:spcPts val="600"/>
              </a:spcAft>
              <a:buFontTx/>
              <a:buNone/>
            </a:pPr>
            <a:endParaRPr lang="en-GB" altLang="sv-SE" sz="2000" dirty="0">
              <a:latin typeface="Futura Std Medium" pitchFamily="34" charset="0"/>
              <a:ea typeface="MS PGothic" panose="020B0600070205080204" pitchFamily="34" charset="-128"/>
            </a:endParaRPr>
          </a:p>
          <a:p>
            <a:pPr algn="ctr">
              <a:spcBef>
                <a:spcPts val="600"/>
              </a:spcBef>
              <a:spcAft>
                <a:spcPts val="600"/>
              </a:spcAft>
              <a:buFontTx/>
              <a:buNone/>
            </a:pPr>
            <a:endParaRPr lang="en-GB" altLang="sv-SE" sz="1600" dirty="0">
              <a:latin typeface="Futura Std Medium" pitchFamily="34" charset="0"/>
              <a:ea typeface="MS PGothic" panose="020B0600070205080204" pitchFamily="34" charset="-128"/>
            </a:endParaRPr>
          </a:p>
          <a:p>
            <a:pPr>
              <a:lnSpc>
                <a:spcPct val="110000"/>
              </a:lnSpc>
              <a:spcBef>
                <a:spcPts val="600"/>
              </a:spcBef>
              <a:spcAft>
                <a:spcPts val="600"/>
              </a:spcAft>
            </a:pPr>
            <a:endParaRPr lang="sv-SE" sz="2000" dirty="0">
              <a:latin typeface="Futura Std Light" panose="020B0402020204020303" pitchFamily="34" charset="0"/>
            </a:endParaRPr>
          </a:p>
        </p:txBody>
      </p:sp>
      <p:pic>
        <p:nvPicPr>
          <p:cNvPr id="25" name="Picture 26">
            <a:extLst>
              <a:ext uri="{FF2B5EF4-FFF2-40B4-BE49-F238E27FC236}">
                <a16:creationId xmlns:a16="http://schemas.microsoft.com/office/drawing/2014/main" id="{007415CE-D813-8141-9DCE-6596445E7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2377" y="5694336"/>
            <a:ext cx="441438" cy="436485"/>
          </a:xfrm>
          <a:prstGeom prst="rect">
            <a:avLst/>
          </a:prstGeom>
        </p:spPr>
      </p:pic>
      <p:pic>
        <p:nvPicPr>
          <p:cNvPr id="26" name="Picture 25">
            <a:extLst>
              <a:ext uri="{FF2B5EF4-FFF2-40B4-BE49-F238E27FC236}">
                <a16:creationId xmlns:a16="http://schemas.microsoft.com/office/drawing/2014/main" id="{1B29FFC2-E7CC-EA4C-AB95-83E8EA589F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1504" y="5686407"/>
            <a:ext cx="456614" cy="444414"/>
          </a:xfrm>
          <a:prstGeom prst="rect">
            <a:avLst/>
          </a:prstGeom>
        </p:spPr>
      </p:pic>
      <p:pic>
        <p:nvPicPr>
          <p:cNvPr id="27" name="Picture 27">
            <a:extLst>
              <a:ext uri="{FF2B5EF4-FFF2-40B4-BE49-F238E27FC236}">
                <a16:creationId xmlns:a16="http://schemas.microsoft.com/office/drawing/2014/main" id="{188D87ED-B7FC-8047-A5AA-9B60C8F212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2377" y="2798510"/>
            <a:ext cx="462474" cy="444417"/>
          </a:xfrm>
          <a:prstGeom prst="rect">
            <a:avLst/>
          </a:prstGeom>
        </p:spPr>
      </p:pic>
      <p:pic>
        <p:nvPicPr>
          <p:cNvPr id="28" name="Picture 28">
            <a:extLst>
              <a:ext uri="{FF2B5EF4-FFF2-40B4-BE49-F238E27FC236}">
                <a16:creationId xmlns:a16="http://schemas.microsoft.com/office/drawing/2014/main" id="{1624DEC9-1750-674C-8B8B-8DF6C98D23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3678" y="2808884"/>
            <a:ext cx="462474" cy="444417"/>
          </a:xfrm>
          <a:prstGeom prst="rect">
            <a:avLst/>
          </a:prstGeom>
        </p:spPr>
      </p:pic>
    </p:spTree>
    <p:extLst>
      <p:ext uri="{BB962C8B-B14F-4D97-AF65-F5344CB8AC3E}">
        <p14:creationId xmlns:p14="http://schemas.microsoft.com/office/powerpoint/2010/main" val="109590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14"/>
            <a:ext cx="12192000" cy="1325563"/>
          </a:xfrm>
        </p:spPr>
        <p:txBody>
          <a:bodyPr>
            <a:normAutofit fontScale="90000"/>
          </a:bodyPr>
          <a:lstStyle/>
          <a:p>
            <a:br>
              <a:rPr lang="sv-SE" sz="4400" dirty="0">
                <a:solidFill>
                  <a:srgbClr val="CC6600"/>
                </a:solidFill>
              </a:rPr>
            </a:br>
            <a:r>
              <a:rPr lang="sv-SE" sz="3600" dirty="0">
                <a:solidFill>
                  <a:srgbClr val="CC6600"/>
                </a:solidFill>
              </a:rPr>
              <a:t>ABCD</a:t>
            </a:r>
            <a:br>
              <a:rPr lang="sv-SE" sz="3100" dirty="0">
                <a:solidFill>
                  <a:srgbClr val="CC6600"/>
                </a:solidFill>
              </a:rPr>
            </a:br>
            <a:r>
              <a:rPr lang="sv-SE" sz="2700" dirty="0">
                <a:solidFill>
                  <a:srgbClr val="CC6600"/>
                </a:solidFill>
              </a:rPr>
              <a:t>- Att få ihop verktygen med planen -</a:t>
            </a:r>
            <a:endParaRPr lang="sv-SE" sz="3100" dirty="0">
              <a:solidFill>
                <a:srgbClr val="CC6600"/>
              </a:solidFill>
            </a:endParaRPr>
          </a:p>
        </p:txBody>
      </p:sp>
      <p:sp>
        <p:nvSpPr>
          <p:cNvPr id="21" name="Content Placeholder 2"/>
          <p:cNvSpPr txBox="1">
            <a:spLocks/>
          </p:cNvSpPr>
          <p:nvPr/>
        </p:nvSpPr>
        <p:spPr>
          <a:xfrm>
            <a:off x="1529068" y="5195389"/>
            <a:ext cx="9843782" cy="1662611"/>
          </a:xfrm>
          <a:prstGeom prst="rect">
            <a:avLst/>
          </a:prstGeom>
        </p:spPr>
        <p:txBody>
          <a:bodyPr/>
          <a:lstStyle>
            <a:lvl1pPr marL="228600" indent="-228600" algn="l" defTabSz="914400" rtl="0" eaLnBrk="1" latinLnBrk="0" hangingPunct="1">
              <a:lnSpc>
                <a:spcPct val="110000"/>
              </a:lnSpc>
              <a:spcBef>
                <a:spcPts val="1000"/>
              </a:spcBef>
              <a:spcAft>
                <a:spcPts val="400"/>
              </a:spcAft>
              <a:buFont typeface="Arial" panose="020B0604020202020204" pitchFamily="34" charset="0"/>
              <a:buChar char="•"/>
              <a:defRPr sz="2200" kern="1200">
                <a:solidFill>
                  <a:schemeClr val="tx1"/>
                </a:solidFill>
                <a:latin typeface="Futura Std Light" panose="020B0402020204020303" pitchFamily="34" charset="0"/>
                <a:ea typeface="+mn-ea"/>
                <a:cs typeface="+mn-cs"/>
              </a:defRPr>
            </a:lvl1pPr>
            <a:lvl2pPr marL="6858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2pPr>
            <a:lvl3pPr marL="11430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3pPr>
            <a:lvl4pPr marL="16002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4pPr>
            <a:lvl5pPr marL="2057400" indent="-228600" algn="l" defTabSz="914400" rtl="0" eaLnBrk="1" latinLnBrk="0" hangingPunct="1">
              <a:lnSpc>
                <a:spcPct val="110000"/>
              </a:lnSpc>
              <a:spcBef>
                <a:spcPts val="500"/>
              </a:spcBef>
              <a:spcAft>
                <a:spcPts val="400"/>
              </a:spcAft>
              <a:buFont typeface="Arial" panose="020B0604020202020204" pitchFamily="34" charset="0"/>
              <a:buChar char="•"/>
              <a:defRPr sz="2000" kern="1200">
                <a:solidFill>
                  <a:schemeClr val="tx1"/>
                </a:solidFill>
                <a:latin typeface="Futura Std Light" panose="020B04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Planetgränser, FNs 17 hållbarhetsmål, Cirkulär ekonomi, </a:t>
            </a:r>
            <a:r>
              <a:rPr lang="sv-SE" dirty="0" err="1"/>
              <a:t>FutureFit</a:t>
            </a:r>
            <a:r>
              <a:rPr lang="sv-SE" dirty="0"/>
              <a:t> </a:t>
            </a:r>
            <a:r>
              <a:rPr lang="sv-SE" dirty="0" err="1"/>
              <a:t>investing</a:t>
            </a:r>
            <a:r>
              <a:rPr lang="sv-SE" dirty="0"/>
              <a:t>, Indikatorer,   LCA, Modellering, Simulering, ISO26000, Miljömärkning, Upphandling, Tvärsektoriell planering och implementering. </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8" y="6030407"/>
            <a:ext cx="691530" cy="691530"/>
          </a:xfrm>
          <a:prstGeom prst="rect">
            <a:avLst/>
          </a:prstGeom>
        </p:spPr>
      </p:pic>
      <p:pic>
        <p:nvPicPr>
          <p:cNvPr id="41" name="Bildobjekt 40">
            <a:extLst>
              <a:ext uri="{FF2B5EF4-FFF2-40B4-BE49-F238E27FC236}">
                <a16:creationId xmlns:a16="http://schemas.microsoft.com/office/drawing/2014/main" id="{45E85D7E-23B2-324D-A6ED-7A105FFF47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3180" y="1199804"/>
            <a:ext cx="7292340" cy="3594927"/>
          </a:xfrm>
          <a:prstGeom prst="rect">
            <a:avLst/>
          </a:prstGeom>
        </p:spPr>
      </p:pic>
    </p:spTree>
    <p:extLst>
      <p:ext uri="{BB962C8B-B14F-4D97-AF65-F5344CB8AC3E}">
        <p14:creationId xmlns:p14="http://schemas.microsoft.com/office/powerpoint/2010/main" val="920974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03713" y="2553042"/>
            <a:ext cx="5616623" cy="3180215"/>
          </a:xfrm>
          <a:prstGeom prst="rect">
            <a:avLst/>
          </a:prstGeom>
          <a:solidFill>
            <a:schemeClr val="bg1"/>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3" name="Picture 2"/>
          <p:cNvPicPr/>
          <p:nvPr/>
        </p:nvPicPr>
        <p:blipFill>
          <a:blip r:embed="rId3"/>
          <a:stretch>
            <a:fillRect/>
          </a:stretch>
        </p:blipFill>
        <p:spPr>
          <a:xfrm>
            <a:off x="2125134" y="1196752"/>
            <a:ext cx="8542867" cy="5063066"/>
          </a:xfrm>
          <a:prstGeom prst="rect">
            <a:avLst/>
          </a:prstGeom>
        </p:spPr>
      </p:pic>
      <p:sp>
        <p:nvSpPr>
          <p:cNvPr id="6" name="Rectangle 5"/>
          <p:cNvSpPr/>
          <p:nvPr/>
        </p:nvSpPr>
        <p:spPr>
          <a:xfrm>
            <a:off x="2125134" y="5636890"/>
            <a:ext cx="7831667"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ectangle 1"/>
          <p:cNvSpPr/>
          <p:nvPr/>
        </p:nvSpPr>
        <p:spPr>
          <a:xfrm>
            <a:off x="9956800" y="1835356"/>
            <a:ext cx="711200" cy="4525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TextBox 6"/>
          <p:cNvSpPr txBox="1"/>
          <p:nvPr/>
        </p:nvSpPr>
        <p:spPr>
          <a:xfrm>
            <a:off x="1888067" y="3410157"/>
            <a:ext cx="685800" cy="685800"/>
          </a:xfrm>
          <a:prstGeom prst="rect">
            <a:avLst/>
          </a:prstGeom>
          <a:noFill/>
        </p:spPr>
        <p:txBody>
          <a:bodyPr wrap="none" rtlCol="0">
            <a:noAutofit/>
          </a:bodyPr>
          <a:lstStyle/>
          <a:p>
            <a:pPr>
              <a:lnSpc>
                <a:spcPct val="110000"/>
              </a:lnSpc>
              <a:spcAft>
                <a:spcPts val="150"/>
              </a:spcAft>
            </a:pPr>
            <a:endParaRPr lang="sv-SE" sz="1500" dirty="0">
              <a:latin typeface="Futura Std Light" panose="020B0402020204020303" pitchFamily="34" charset="0"/>
            </a:endParaRPr>
          </a:p>
        </p:txBody>
      </p:sp>
      <p:sp>
        <p:nvSpPr>
          <p:cNvPr id="5" name="Rectangle 4"/>
          <p:cNvSpPr/>
          <p:nvPr/>
        </p:nvSpPr>
        <p:spPr>
          <a:xfrm>
            <a:off x="2125135" y="908721"/>
            <a:ext cx="8542867" cy="978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solidFill>
                <a:schemeClr val="accent4">
                  <a:lumMod val="50000"/>
                </a:schemeClr>
              </a:solidFill>
            </a:endParaRPr>
          </a:p>
        </p:txBody>
      </p:sp>
      <p:sp>
        <p:nvSpPr>
          <p:cNvPr id="9" name="Rectangle 8"/>
          <p:cNvSpPr/>
          <p:nvPr/>
        </p:nvSpPr>
        <p:spPr>
          <a:xfrm>
            <a:off x="2125134" y="1928491"/>
            <a:ext cx="8102601" cy="651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Title 17"/>
          <p:cNvSpPr>
            <a:spLocks noGrp="1"/>
          </p:cNvSpPr>
          <p:nvPr>
            <p:ph type="title"/>
          </p:nvPr>
        </p:nvSpPr>
        <p:spPr>
          <a:xfrm>
            <a:off x="1847529" y="476672"/>
            <a:ext cx="8672563" cy="994172"/>
          </a:xfrm>
        </p:spPr>
        <p:txBody>
          <a:bodyPr>
            <a:noAutofit/>
          </a:bodyPr>
          <a:lstStyle/>
          <a:p>
            <a:r>
              <a:rPr lang="sv-SE" altLang="ja-JP" dirty="0">
                <a:solidFill>
                  <a:srgbClr val="CC6600"/>
                </a:solidFill>
              </a:rPr>
              <a:t>ABCD och </a:t>
            </a:r>
            <a:br>
              <a:rPr lang="sv-SE" altLang="ja-JP" dirty="0">
                <a:solidFill>
                  <a:srgbClr val="CC6600"/>
                </a:solidFill>
              </a:rPr>
            </a:br>
            <a:r>
              <a:rPr lang="sv-SE" altLang="ja-JP" dirty="0">
                <a:solidFill>
                  <a:srgbClr val="CC6600"/>
                </a:solidFill>
              </a:rPr>
              <a:t>FN</a:t>
            </a:r>
            <a:r>
              <a:rPr lang="sv-SE" altLang="ja-JP" sz="2400" dirty="0">
                <a:solidFill>
                  <a:srgbClr val="CC6600"/>
                </a:solidFill>
              </a:rPr>
              <a:t>s</a:t>
            </a:r>
            <a:r>
              <a:rPr lang="sv-SE" altLang="ja-JP" dirty="0">
                <a:solidFill>
                  <a:srgbClr val="CC6600"/>
                </a:solidFill>
              </a:rPr>
              <a:t> hållbarhetsmål </a:t>
            </a:r>
            <a:r>
              <a:rPr lang="sv-SE" sz="2800" dirty="0">
                <a:solidFill>
                  <a:srgbClr val="CC6600"/>
                </a:solidFill>
              </a:rPr>
              <a:t>(UN SDGs)</a:t>
            </a:r>
            <a:br>
              <a:rPr lang="sv-SE" sz="2800" dirty="0">
                <a:solidFill>
                  <a:srgbClr val="CC6600"/>
                </a:solidFill>
              </a:rPr>
            </a:br>
            <a:endParaRPr lang="sv-SE" sz="3600" dirty="0">
              <a:solidFill>
                <a:srgbClr val="CC6600"/>
              </a:solidFill>
            </a:endParaRPr>
          </a:p>
        </p:txBody>
      </p:sp>
      <p:sp>
        <p:nvSpPr>
          <p:cNvPr id="11" name="Rectangle 10"/>
          <p:cNvSpPr/>
          <p:nvPr/>
        </p:nvSpPr>
        <p:spPr>
          <a:xfrm>
            <a:off x="9120335" y="2580424"/>
            <a:ext cx="929845" cy="305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2114759" y="2553041"/>
            <a:ext cx="1378580"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3359696" y="2348880"/>
            <a:ext cx="6048672" cy="3456384"/>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649" y="1687053"/>
            <a:ext cx="592348" cy="57652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8107" y="1696577"/>
            <a:ext cx="587826" cy="5720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972" y="1675740"/>
            <a:ext cx="592348" cy="576522"/>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9776" y="1700350"/>
            <a:ext cx="592348" cy="576522"/>
          </a:xfrm>
          <a:prstGeom prst="rect">
            <a:avLst/>
          </a:prstGeom>
        </p:spPr>
      </p:pic>
      <p:sp>
        <p:nvSpPr>
          <p:cNvPr id="20" name="TextBox 19"/>
          <p:cNvSpPr txBox="1"/>
          <p:nvPr/>
        </p:nvSpPr>
        <p:spPr>
          <a:xfrm>
            <a:off x="4533528" y="5949280"/>
            <a:ext cx="914400" cy="914400"/>
          </a:xfrm>
          <a:prstGeom prst="rect">
            <a:avLst/>
          </a:prstGeom>
          <a:noFill/>
        </p:spPr>
        <p:txBody>
          <a:bodyPr wrap="none" rtlCol="0">
            <a:noAutofit/>
          </a:bodyPr>
          <a:lstStyle/>
          <a:p>
            <a:pPr>
              <a:lnSpc>
                <a:spcPct val="110000"/>
              </a:lnSpc>
              <a:spcAft>
                <a:spcPts val="200"/>
              </a:spcAft>
            </a:pPr>
            <a:endParaRPr lang="sv-SE" sz="2000" dirty="0">
              <a:latin typeface="Futura Std Light" panose="020B0402020204020303" pitchFamily="34" charset="0"/>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237712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a:spLocks noGrp="1"/>
          </p:cNvSpPr>
          <p:nvPr>
            <p:ph idx="1"/>
          </p:nvPr>
        </p:nvSpPr>
        <p:spPr>
          <a:xfrm>
            <a:off x="1938811" y="1770127"/>
            <a:ext cx="9434407" cy="1246187"/>
          </a:xfrm>
        </p:spPr>
        <p:txBody>
          <a:bodyPr>
            <a:noAutofit/>
          </a:bodyPr>
          <a:lstStyle/>
          <a:p>
            <a:pPr marL="514350" indent="-514350">
              <a:buAutoNum type="arabicPeriod"/>
              <a:defRPr/>
            </a:pPr>
            <a:r>
              <a:rPr lang="sv-SE" sz="2800" dirty="0"/>
              <a:t>Bra att kapitalisera återvinning, kolla A, B, C och D.</a:t>
            </a:r>
          </a:p>
          <a:p>
            <a:pPr marL="514350" indent="-514350">
              <a:buAutoNum type="arabicPeriod"/>
              <a:defRPr/>
            </a:pPr>
            <a:r>
              <a:rPr lang="sv-SE" sz="2800" dirty="0"/>
              <a:t>Men glöm inte: </a:t>
            </a:r>
            <a:r>
              <a:rPr lang="sv-SE" sz="2800" i="1" dirty="0"/>
              <a:t>hur</a:t>
            </a:r>
            <a:r>
              <a:rPr lang="sv-SE" sz="2800" dirty="0"/>
              <a:t> mycket måste man återvinna för hållbarhet inom ramvillkoren? </a:t>
            </a:r>
          </a:p>
          <a:p>
            <a:pPr marL="514350" indent="-514350">
              <a:buAutoNum type="arabicPeriod"/>
              <a:defRPr/>
            </a:pPr>
            <a:r>
              <a:rPr lang="sv-SE" sz="2800" dirty="0"/>
              <a:t>Vad bör </a:t>
            </a:r>
            <a:r>
              <a:rPr lang="sv-SE" sz="2800" i="1" dirty="0"/>
              <a:t>inte</a:t>
            </a:r>
            <a:r>
              <a:rPr lang="sv-SE" sz="2800" dirty="0"/>
              <a:t> återvinnas enligt ramvillkoren? </a:t>
            </a:r>
          </a:p>
          <a:p>
            <a:pPr>
              <a:buFont typeface="Wingdings" panose="05000000000000000000" pitchFamily="2" charset="2"/>
              <a:buAutoNum type="arabicPeriod"/>
              <a:defRPr/>
            </a:pPr>
            <a:r>
              <a:rPr lang="sv-SE" sz="2800" dirty="0"/>
              <a:t>  Vilka sociala/ekologiska aspekter har </a:t>
            </a:r>
            <a:r>
              <a:rPr lang="sv-SE" sz="2800" i="1" dirty="0"/>
              <a:t>inte</a:t>
            </a:r>
            <a:r>
              <a:rPr lang="sv-SE" sz="2800" dirty="0"/>
              <a:t> med återvinning att göra?</a:t>
            </a:r>
          </a:p>
          <a:p>
            <a:pPr>
              <a:buFont typeface="Wingdings" panose="05000000000000000000" pitchFamily="2" charset="2"/>
              <a:buAutoNum type="arabicPeriod"/>
              <a:defRPr/>
            </a:pPr>
            <a:r>
              <a:rPr lang="sv-SE" sz="2800" dirty="0"/>
              <a:t> Vilka ekonomiska aspekter tar inte cirkulär ekonomi upp?</a:t>
            </a:r>
          </a:p>
          <a:p>
            <a:pPr marL="0" indent="0">
              <a:buNone/>
              <a:defRPr/>
            </a:pPr>
            <a:endParaRPr lang="sv-SE" sz="2800" dirty="0"/>
          </a:p>
        </p:txBody>
      </p:sp>
      <p:sp>
        <p:nvSpPr>
          <p:cNvPr id="25" name="Title 17"/>
          <p:cNvSpPr>
            <a:spLocks noGrp="1"/>
          </p:cNvSpPr>
          <p:nvPr>
            <p:ph type="title"/>
          </p:nvPr>
        </p:nvSpPr>
        <p:spPr>
          <a:xfrm>
            <a:off x="1276709" y="476672"/>
            <a:ext cx="10358503" cy="994172"/>
          </a:xfrm>
        </p:spPr>
        <p:txBody>
          <a:bodyPr>
            <a:noAutofit/>
          </a:bodyPr>
          <a:lstStyle/>
          <a:p>
            <a:pPr algn="ctr"/>
            <a:br>
              <a:rPr lang="sv-SE" sz="4000" dirty="0">
                <a:solidFill>
                  <a:srgbClr val="CC6600"/>
                </a:solidFill>
              </a:rPr>
            </a:br>
            <a:r>
              <a:rPr lang="sv-SE" sz="4000" dirty="0">
                <a:solidFill>
                  <a:srgbClr val="CC6600"/>
                </a:solidFill>
              </a:rPr>
              <a:t>ABCD och cirkulär ekonomi</a:t>
            </a:r>
            <a:endParaRPr lang="sv-SE" sz="2800" dirty="0">
              <a:solidFill>
                <a:srgbClr val="CC66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
        <p:nvSpPr>
          <p:cNvPr id="2" name="textruta 1">
            <a:extLst>
              <a:ext uri="{FF2B5EF4-FFF2-40B4-BE49-F238E27FC236}">
                <a16:creationId xmlns:a16="http://schemas.microsoft.com/office/drawing/2014/main" id="{922F08EA-CFED-4645-82B8-3E9037474D88}"/>
              </a:ext>
            </a:extLst>
          </p:cNvPr>
          <p:cNvSpPr txBox="1"/>
          <p:nvPr/>
        </p:nvSpPr>
        <p:spPr>
          <a:xfrm>
            <a:off x="960120" y="2811780"/>
            <a:ext cx="0" cy="0"/>
          </a:xfrm>
          <a:prstGeom prst="rect">
            <a:avLst/>
          </a:prstGeom>
          <a:noFill/>
        </p:spPr>
        <p:txBody>
          <a:bodyPr wrap="none" rtlCol="0">
            <a:noAutofit/>
          </a:bodyPr>
          <a:lstStyle/>
          <a:p>
            <a:pPr>
              <a:lnSpc>
                <a:spcPct val="110000"/>
              </a:lnSpc>
              <a:spcAft>
                <a:spcPts val="200"/>
              </a:spcAft>
            </a:pPr>
            <a:endParaRPr lang="sv-SE" sz="2000" dirty="0">
              <a:latin typeface="Futura Std Light" panose="020B0402020204020303" pitchFamily="34" charset="0"/>
            </a:endParaRPr>
          </a:p>
        </p:txBody>
      </p:sp>
    </p:spTree>
    <p:extLst>
      <p:ext uri="{BB962C8B-B14F-4D97-AF65-F5344CB8AC3E}">
        <p14:creationId xmlns:p14="http://schemas.microsoft.com/office/powerpoint/2010/main" val="370817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81" y="446939"/>
            <a:ext cx="8987323" cy="4398891"/>
          </a:xfrm>
          <a:prstGeom prst="rect">
            <a:avLst/>
          </a:prstGeom>
        </p:spPr>
      </p:pic>
      <p:pic>
        <p:nvPicPr>
          <p:cNvPr id="3"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881" y="446939"/>
            <a:ext cx="8987323" cy="4398891"/>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881" y="446939"/>
            <a:ext cx="8987323" cy="4398891"/>
          </a:xfrm>
          <a:prstGeom prst="rect">
            <a:avLst/>
          </a:prstGeom>
        </p:spPr>
      </p:pic>
      <p:pic>
        <p:nvPicPr>
          <p:cNvPr id="5"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881" y="446939"/>
            <a:ext cx="8987323" cy="4398891"/>
          </a:xfrm>
          <a:prstGeom prst="rect">
            <a:avLst/>
          </a:prstGeom>
        </p:spPr>
      </p:pic>
      <p:pic>
        <p:nvPicPr>
          <p:cNvPr id="6"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881" y="379687"/>
            <a:ext cx="9327931" cy="4398891"/>
          </a:xfrm>
          <a:prstGeom prst="rect">
            <a:avLst/>
          </a:prstGeom>
        </p:spPr>
      </p:pic>
      <p:grpSp>
        <p:nvGrpSpPr>
          <p:cNvPr id="8" name="Group 11"/>
          <p:cNvGrpSpPr/>
          <p:nvPr/>
        </p:nvGrpSpPr>
        <p:grpSpPr>
          <a:xfrm>
            <a:off x="7661778" y="31421"/>
            <a:ext cx="4042651" cy="1323461"/>
            <a:chOff x="8346866" y="420337"/>
            <a:chExt cx="2402624" cy="1323461"/>
          </a:xfrm>
        </p:grpSpPr>
        <p:sp>
          <p:nvSpPr>
            <p:cNvPr id="9" name="TextBox 7"/>
            <p:cNvSpPr txBox="1"/>
            <p:nvPr/>
          </p:nvSpPr>
          <p:spPr>
            <a:xfrm>
              <a:off x="8346866" y="725124"/>
              <a:ext cx="642134" cy="1018674"/>
            </a:xfrm>
            <a:prstGeom prst="rect">
              <a:avLst/>
            </a:prstGeom>
            <a:noFill/>
          </p:spPr>
          <p:txBody>
            <a:bodyPr wrap="square" rtlCol="0">
              <a:noAutofit/>
            </a:bodyPr>
            <a:lstStyle/>
            <a:p>
              <a:pPr marL="0" marR="0" lvl="0" indent="0" defTabSz="914400" eaLnBrk="1" fontAlgn="auto" latinLnBrk="0" hangingPunct="1">
                <a:lnSpc>
                  <a:spcPct val="110000"/>
                </a:lnSpc>
                <a:spcBef>
                  <a:spcPts val="0"/>
                </a:spcBef>
                <a:spcAft>
                  <a:spcPts val="200"/>
                </a:spcAft>
                <a:buClrTx/>
                <a:buSzTx/>
                <a:buFontTx/>
                <a:buNone/>
                <a:tabLst/>
                <a:defRPr/>
              </a:pPr>
              <a:r>
                <a:rPr kumimoji="0" lang="sv-SE" sz="6600" b="0" i="0" u="none" strike="noStrike" kern="0" cap="none" spc="0" normalizeH="0" baseline="0" noProof="0" dirty="0">
                  <a:ln>
                    <a:noFill/>
                  </a:ln>
                  <a:solidFill>
                    <a:schemeClr val="accent2"/>
                  </a:solidFill>
                  <a:effectLst/>
                  <a:uLnTx/>
                  <a:uFillTx/>
                  <a:latin typeface="Futura Std Medium" panose="020B0502020204020303" pitchFamily="34" charset="0"/>
                </a:rPr>
                <a:t>A</a:t>
              </a:r>
            </a:p>
          </p:txBody>
        </p:sp>
        <p:sp>
          <p:nvSpPr>
            <p:cNvPr id="10" name="TextBox 10"/>
            <p:cNvSpPr txBox="1"/>
            <p:nvPr/>
          </p:nvSpPr>
          <p:spPr>
            <a:xfrm>
              <a:off x="8822573" y="420337"/>
              <a:ext cx="1926917" cy="1169214"/>
            </a:xfrm>
            <a:prstGeom prst="rect">
              <a:avLst/>
            </a:prstGeom>
            <a:noFill/>
          </p:spPr>
          <p:txBody>
            <a:bodyPr wrap="square" rtlCol="0">
              <a:noAutofit/>
            </a:bodyPr>
            <a:lstStyle/>
            <a:p>
              <a:pPr lvl="0">
                <a:defRPr/>
              </a:pPr>
              <a:r>
                <a:rPr lang="sv-SE" sz="2400" kern="0" noProof="0" dirty="0">
                  <a:solidFill>
                    <a:schemeClr val="accent2"/>
                  </a:solidFill>
                  <a:latin typeface="Futura Std Light" panose="020B0402020204020303" pitchFamily="34" charset="0"/>
                </a:rPr>
                <a:t>Vision</a:t>
              </a:r>
            </a:p>
            <a:p>
              <a:pPr lvl="0">
                <a:defRPr/>
              </a:pPr>
              <a:r>
                <a:rPr lang="sv-SE" sz="2000" kern="0" noProof="0" dirty="0">
                  <a:latin typeface="Futura Std Light" panose="020B0402020204020303" pitchFamily="34" charset="0"/>
                </a:rPr>
                <a:t>Ett hållbart </a:t>
              </a:r>
              <a:r>
                <a:rPr lang="sv-SE" sz="2000" kern="0" dirty="0">
                  <a:latin typeface="Futura Std Light" panose="020B0402020204020303" pitchFamily="34" charset="0"/>
                </a:rPr>
                <a:t>Skåne, </a:t>
              </a:r>
              <a:r>
                <a:rPr lang="sv-SE" sz="2000" kern="0" noProof="0" dirty="0">
                  <a:latin typeface="Futura Std Light" panose="020B0402020204020303" pitchFamily="34" charset="0"/>
                </a:rPr>
                <a:t>Åland, Eindhoven, </a:t>
              </a:r>
              <a:r>
                <a:rPr lang="sv-SE" sz="2000" kern="0" dirty="0">
                  <a:latin typeface="Futura Std Light" panose="020B0402020204020303" pitchFamily="34" charset="0"/>
                </a:rPr>
                <a:t>Trafik, Philips, vad som helst…</a:t>
              </a:r>
              <a:endParaRPr kumimoji="0" lang="sv-SE" sz="2000" b="0" i="0" u="none" strike="noStrike" kern="0" cap="none" spc="0" normalizeH="0" baseline="0" noProof="0" dirty="0">
                <a:ln>
                  <a:noFill/>
                </a:ln>
                <a:effectLst/>
                <a:uLnTx/>
                <a:uFillTx/>
                <a:latin typeface="Futura Std Light" panose="020B0402020204020303" pitchFamily="34" charset="0"/>
              </a:endParaRPr>
            </a:p>
          </p:txBody>
        </p:sp>
      </p:grpSp>
      <p:grpSp>
        <p:nvGrpSpPr>
          <p:cNvPr id="11" name="Group 12"/>
          <p:cNvGrpSpPr/>
          <p:nvPr/>
        </p:nvGrpSpPr>
        <p:grpSpPr>
          <a:xfrm>
            <a:off x="-32568" y="4238587"/>
            <a:ext cx="4096662" cy="1365046"/>
            <a:chOff x="7780867" y="765415"/>
            <a:chExt cx="3814196" cy="1151616"/>
          </a:xfrm>
        </p:grpSpPr>
        <p:sp>
          <p:nvSpPr>
            <p:cNvPr id="12" name="TextBox 13"/>
            <p:cNvSpPr txBox="1"/>
            <p:nvPr/>
          </p:nvSpPr>
          <p:spPr>
            <a:xfrm>
              <a:off x="7780867" y="765415"/>
              <a:ext cx="642134" cy="1018674"/>
            </a:xfrm>
            <a:prstGeom prst="rect">
              <a:avLst/>
            </a:prstGeom>
            <a:noFill/>
          </p:spPr>
          <p:txBody>
            <a:bodyPr wrap="square" rtlCol="0">
              <a:noAutofit/>
            </a:bodyPr>
            <a:lstStyle/>
            <a:p>
              <a:pPr marL="0" marR="0" lvl="0" indent="0" defTabSz="914400" eaLnBrk="1" fontAlgn="auto" latinLnBrk="0" hangingPunct="1">
                <a:lnSpc>
                  <a:spcPct val="110000"/>
                </a:lnSpc>
                <a:spcBef>
                  <a:spcPts val="0"/>
                </a:spcBef>
                <a:spcAft>
                  <a:spcPts val="200"/>
                </a:spcAft>
                <a:buClrTx/>
                <a:buSzTx/>
                <a:buFontTx/>
                <a:buNone/>
                <a:tabLst/>
                <a:defRPr/>
              </a:pPr>
              <a:r>
                <a:rPr kumimoji="0" lang="sv-SE" sz="6600" b="0" i="0" u="none" strike="noStrike" kern="0" cap="none" spc="0" normalizeH="0" baseline="0" noProof="0" dirty="0">
                  <a:ln>
                    <a:noFill/>
                  </a:ln>
                  <a:solidFill>
                    <a:schemeClr val="accent2"/>
                  </a:solidFill>
                  <a:effectLst/>
                  <a:uLnTx/>
                  <a:uFillTx/>
                  <a:latin typeface="Futura Std Medium" panose="020B0502020204020303" pitchFamily="34" charset="0"/>
                </a:rPr>
                <a:t>B</a:t>
              </a:r>
            </a:p>
          </p:txBody>
        </p:sp>
        <p:sp>
          <p:nvSpPr>
            <p:cNvPr id="13" name="TextBox 14"/>
            <p:cNvSpPr txBox="1"/>
            <p:nvPr/>
          </p:nvSpPr>
          <p:spPr>
            <a:xfrm>
              <a:off x="8423000" y="898357"/>
              <a:ext cx="3172063" cy="101867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chemeClr val="accent2"/>
                  </a:solidFill>
                  <a:effectLst/>
                  <a:uLnTx/>
                  <a:uFillTx/>
                  <a:latin typeface="Futura Std Light" panose="020B0402020204020303" pitchFamily="34" charset="0"/>
                </a:rPr>
                <a:t>Nuläget</a:t>
              </a:r>
            </a:p>
            <a:p>
              <a:pPr marL="342900" indent="-342900">
                <a:buFont typeface="Arial" panose="020B0604020202020204" pitchFamily="34" charset="0"/>
                <a:buChar char="•"/>
                <a:defRPr/>
              </a:pPr>
              <a:r>
                <a:rPr lang="sv-SE" kern="0" dirty="0">
                  <a:latin typeface="Futura Std Light" panose="020B0402020204020303" pitchFamily="34" charset="0"/>
                </a:rPr>
                <a:t>Svagheter?</a:t>
              </a:r>
            </a:p>
            <a:p>
              <a:pPr marL="342900" indent="-342900">
                <a:buFont typeface="Arial" panose="020B0604020202020204" pitchFamily="34" charset="0"/>
                <a:buChar char="•"/>
                <a:defRPr/>
              </a:pPr>
              <a:r>
                <a:rPr lang="sv-SE" kern="0" dirty="0">
                  <a:latin typeface="Futura Std Light" panose="020B0402020204020303" pitchFamily="34" charset="0"/>
                </a:rPr>
                <a:t>Styrkor?</a:t>
              </a:r>
            </a:p>
            <a:p>
              <a:pPr marR="0" lvl="0" defTabSz="914400" eaLnBrk="1" fontAlgn="auto" latinLnBrk="0" hangingPunct="1">
                <a:lnSpc>
                  <a:spcPct val="100000"/>
                </a:lnSpc>
                <a:spcBef>
                  <a:spcPts val="0"/>
                </a:spcBef>
                <a:spcAft>
                  <a:spcPts val="0"/>
                </a:spcAft>
                <a:buClrTx/>
                <a:buSzTx/>
                <a:tabLst/>
                <a:defRPr/>
              </a:pPr>
              <a:endParaRPr kumimoji="0" lang="sv-SE" sz="1800" b="0" i="0" u="none" strike="noStrike" kern="0" cap="none" spc="0" normalizeH="0" baseline="0" noProof="0" dirty="0">
                <a:ln>
                  <a:noFill/>
                </a:ln>
                <a:solidFill>
                  <a:schemeClr val="accent2"/>
                </a:solidFill>
                <a:effectLst/>
                <a:uLnTx/>
                <a:uFillTx/>
                <a:latin typeface="Futura Std Light" panose="020B0402020204020303" pitchFamily="34" charset="0"/>
              </a:endParaRPr>
            </a:p>
          </p:txBody>
        </p:sp>
      </p:grpSp>
      <p:grpSp>
        <p:nvGrpSpPr>
          <p:cNvPr id="14" name="Group 15"/>
          <p:cNvGrpSpPr/>
          <p:nvPr/>
        </p:nvGrpSpPr>
        <p:grpSpPr>
          <a:xfrm>
            <a:off x="6947136" y="4135650"/>
            <a:ext cx="3657348" cy="1189380"/>
            <a:chOff x="7790888" y="652579"/>
            <a:chExt cx="2765443" cy="1189380"/>
          </a:xfrm>
        </p:grpSpPr>
        <p:sp>
          <p:nvSpPr>
            <p:cNvPr id="15" name="TextBox 16"/>
            <p:cNvSpPr txBox="1"/>
            <p:nvPr/>
          </p:nvSpPr>
          <p:spPr>
            <a:xfrm>
              <a:off x="7790888" y="652579"/>
              <a:ext cx="642134" cy="1018674"/>
            </a:xfrm>
            <a:prstGeom prst="rect">
              <a:avLst/>
            </a:prstGeom>
            <a:noFill/>
          </p:spPr>
          <p:txBody>
            <a:bodyPr wrap="square" rtlCol="0">
              <a:noAutofit/>
            </a:bodyPr>
            <a:lstStyle/>
            <a:p>
              <a:pPr marL="0" marR="0" lvl="0" indent="0" defTabSz="914400" eaLnBrk="1" fontAlgn="auto" latinLnBrk="0" hangingPunct="1">
                <a:lnSpc>
                  <a:spcPct val="110000"/>
                </a:lnSpc>
                <a:spcBef>
                  <a:spcPts val="0"/>
                </a:spcBef>
                <a:spcAft>
                  <a:spcPts val="200"/>
                </a:spcAft>
                <a:buClrTx/>
                <a:buSzTx/>
                <a:buFontTx/>
                <a:buNone/>
                <a:tabLst/>
                <a:defRPr/>
              </a:pPr>
              <a:r>
                <a:rPr kumimoji="0" lang="sv-SE" sz="6600" b="0" i="0" u="none" strike="noStrike" kern="0" cap="none" spc="0" normalizeH="0" baseline="0" noProof="0" dirty="0">
                  <a:ln>
                    <a:noFill/>
                  </a:ln>
                  <a:solidFill>
                    <a:schemeClr val="accent2"/>
                  </a:solidFill>
                  <a:effectLst/>
                  <a:uLnTx/>
                  <a:uFillTx/>
                  <a:latin typeface="Futura Std Medium" panose="020B0502020204020303" pitchFamily="34" charset="0"/>
                </a:rPr>
                <a:t>C</a:t>
              </a:r>
            </a:p>
          </p:txBody>
        </p:sp>
        <p:sp>
          <p:nvSpPr>
            <p:cNvPr id="16" name="TextBox 17"/>
            <p:cNvSpPr txBox="1"/>
            <p:nvPr/>
          </p:nvSpPr>
          <p:spPr>
            <a:xfrm>
              <a:off x="8467083" y="814429"/>
              <a:ext cx="2089248" cy="1027530"/>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chemeClr val="accent2"/>
                  </a:solidFill>
                  <a:effectLst/>
                  <a:uLnTx/>
                  <a:uFillTx/>
                  <a:latin typeface="Futura Std Light" panose="020B0402020204020303" pitchFamily="34" charset="0"/>
                </a:rPr>
                <a:t>Idégenerering</a:t>
              </a:r>
            </a:p>
            <a:p>
              <a:pPr lvl="0">
                <a:defRPr/>
              </a:pPr>
              <a:r>
                <a:rPr lang="sv-SE" sz="2000" kern="0" dirty="0">
                  <a:latin typeface="Futura Std Light" panose="020B0402020204020303" pitchFamily="34" charset="0"/>
                </a:rPr>
                <a:t>Tänkbara åtgärder?</a:t>
              </a:r>
            </a:p>
            <a:p>
              <a:pPr lvl="0">
                <a:defRPr/>
              </a:pPr>
              <a:r>
                <a:rPr lang="sv-SE" sz="2000" kern="0" dirty="0">
                  <a:latin typeface="Futura Std Light" panose="020B0402020204020303" pitchFamily="34" charset="0"/>
                </a:rPr>
                <a:t>Vilka verktyg behövs? </a:t>
              </a:r>
              <a:endParaRPr kumimoji="0" lang="sv-SE" sz="2000" b="0" i="0" u="none" strike="noStrike" kern="0" cap="none" spc="0" normalizeH="0" baseline="0" noProof="0" dirty="0">
                <a:ln>
                  <a:noFill/>
                </a:ln>
                <a:effectLst/>
                <a:uLnTx/>
                <a:uFillTx/>
                <a:latin typeface="Futura Std Light" panose="020B0402020204020303" pitchFamily="34" charset="0"/>
              </a:endParaRPr>
            </a:p>
          </p:txBody>
        </p:sp>
      </p:grpSp>
      <p:grpSp>
        <p:nvGrpSpPr>
          <p:cNvPr id="17" name="Group 18"/>
          <p:cNvGrpSpPr/>
          <p:nvPr/>
        </p:nvGrpSpPr>
        <p:grpSpPr>
          <a:xfrm>
            <a:off x="3915241" y="4904167"/>
            <a:ext cx="3197940" cy="1337672"/>
            <a:chOff x="601301" y="860233"/>
            <a:chExt cx="2322160" cy="1034120"/>
          </a:xfrm>
        </p:grpSpPr>
        <p:sp>
          <p:nvSpPr>
            <p:cNvPr id="18" name="TextBox 19"/>
            <p:cNvSpPr txBox="1"/>
            <p:nvPr/>
          </p:nvSpPr>
          <p:spPr>
            <a:xfrm>
              <a:off x="601301" y="875679"/>
              <a:ext cx="642134" cy="1018674"/>
            </a:xfrm>
            <a:prstGeom prst="rect">
              <a:avLst/>
            </a:prstGeom>
            <a:noFill/>
          </p:spPr>
          <p:txBody>
            <a:bodyPr wrap="square" rtlCol="0">
              <a:noAutofit/>
            </a:bodyPr>
            <a:lstStyle/>
            <a:p>
              <a:pPr marL="0" marR="0" lvl="0" indent="0" defTabSz="914400" eaLnBrk="1" fontAlgn="auto" latinLnBrk="0" hangingPunct="1">
                <a:lnSpc>
                  <a:spcPct val="110000"/>
                </a:lnSpc>
                <a:spcBef>
                  <a:spcPts val="0"/>
                </a:spcBef>
                <a:spcAft>
                  <a:spcPts val="200"/>
                </a:spcAft>
                <a:buClrTx/>
                <a:buSzTx/>
                <a:buFontTx/>
                <a:buNone/>
                <a:tabLst/>
                <a:defRPr/>
              </a:pPr>
              <a:r>
                <a:rPr kumimoji="0" lang="sv-SE" sz="6600" b="0" i="0" u="none" strike="noStrike" kern="0" cap="none" spc="0" normalizeH="0" baseline="0" noProof="0" dirty="0">
                  <a:ln>
                    <a:noFill/>
                  </a:ln>
                  <a:solidFill>
                    <a:schemeClr val="accent2"/>
                  </a:solidFill>
                  <a:effectLst/>
                  <a:uLnTx/>
                  <a:uFillTx/>
                  <a:latin typeface="Futura Std Medium" panose="020B0502020204020303" pitchFamily="34" charset="0"/>
                </a:rPr>
                <a:t>D</a:t>
              </a:r>
            </a:p>
          </p:txBody>
        </p:sp>
        <p:sp>
          <p:nvSpPr>
            <p:cNvPr id="19" name="TextBox 20"/>
            <p:cNvSpPr txBox="1"/>
            <p:nvPr/>
          </p:nvSpPr>
          <p:spPr>
            <a:xfrm>
              <a:off x="1241225" y="860233"/>
              <a:ext cx="1682236" cy="1018674"/>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chemeClr val="accent2"/>
                  </a:solidFill>
                  <a:effectLst/>
                  <a:uLnTx/>
                  <a:uFillTx/>
                  <a:latin typeface="Futura Std Light" panose="020B0402020204020303" pitchFamily="34" charset="0"/>
                </a:rPr>
                <a:t>Prioritering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0" cap="none" spc="0" normalizeH="0" baseline="0" noProof="0" dirty="0">
                  <a:ln>
                    <a:noFill/>
                  </a:ln>
                  <a:effectLst/>
                  <a:uLnTx/>
                  <a:uFillTx/>
                  <a:latin typeface="Futura Std Light" panose="020B0402020204020303" pitchFamily="34" charset="0"/>
                </a:rPr>
                <a:t>Rätt riktning?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kern="0" dirty="0">
                  <a:latin typeface="Futura Std Light" panose="020B0402020204020303" pitchFamily="34" charset="0"/>
                </a:rPr>
                <a:t>Utvecklingsbart</a:t>
              </a:r>
              <a:r>
                <a:rPr kumimoji="0" lang="sv-SE" sz="1800" b="0" i="0" u="none" strike="noStrike" kern="0" cap="none" spc="0" normalizeH="0" baseline="0" noProof="0" dirty="0">
                  <a:ln>
                    <a:noFill/>
                  </a:ln>
                  <a:effectLst/>
                  <a:uLnTx/>
                  <a:uFillTx/>
                  <a:latin typeface="Futura Std Light" panose="020B0402020204020303" pitchFamily="34" charset="0"/>
                </a:rPr>
                <a: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kern="0" dirty="0">
                  <a:latin typeface="Futura Std Light" panose="020B0402020204020303" pitchFamily="34" charset="0"/>
                </a:rPr>
                <a:t>Tid och pengar</a:t>
              </a:r>
              <a:r>
                <a:rPr kumimoji="0" lang="sv-SE" sz="1800" b="0" i="0" u="none" strike="noStrike" kern="0" cap="none" spc="0" normalizeH="0" baseline="0" noProof="0" dirty="0">
                  <a:ln>
                    <a:noFill/>
                  </a:ln>
                  <a:effectLst/>
                  <a:uLnTx/>
                  <a:uFillTx/>
                  <a:latin typeface="Futura Std Light" panose="020B0402020204020303" pitchFamily="34" charset="0"/>
                </a:rPr>
                <a:t>?</a:t>
              </a:r>
            </a:p>
          </p:txBody>
        </p:sp>
      </p:grpSp>
      <p:sp>
        <p:nvSpPr>
          <p:cNvPr id="20" name="TextBox 21"/>
          <p:cNvSpPr txBox="1"/>
          <p:nvPr/>
        </p:nvSpPr>
        <p:spPr>
          <a:xfrm>
            <a:off x="1150631" y="3345894"/>
            <a:ext cx="1026248" cy="347238"/>
          </a:xfrm>
          <a:prstGeom prst="rect">
            <a:avLst/>
          </a:prstGeom>
          <a:noFill/>
        </p:spPr>
        <p:txBody>
          <a:bodyPr wrap="square" rtlCol="0">
            <a:noAutofit/>
          </a:bodyPr>
          <a:lstStyle/>
          <a:p>
            <a:pPr marL="0" marR="0" lvl="0" indent="0" defTabSz="914400" eaLnBrk="1" fontAlgn="auto" latinLnBrk="0" hangingPunct="1">
              <a:lnSpc>
                <a:spcPct val="110000"/>
              </a:lnSpc>
              <a:spcBef>
                <a:spcPts val="0"/>
              </a:spcBef>
              <a:spcAft>
                <a:spcPts val="200"/>
              </a:spcAft>
              <a:buClrTx/>
              <a:buSzTx/>
              <a:buFontTx/>
              <a:buNone/>
              <a:tabLst/>
              <a:defRPr/>
            </a:pPr>
            <a:r>
              <a:rPr kumimoji="0" lang="sv-SE" sz="1800" b="0" i="0" u="none" strike="noStrike" kern="0" cap="none" spc="0" normalizeH="0" baseline="0" noProof="0" dirty="0">
                <a:ln>
                  <a:noFill/>
                </a:ln>
                <a:solidFill>
                  <a:schemeClr val="bg1"/>
                </a:solidFill>
                <a:effectLst/>
                <a:uLnTx/>
                <a:uFillTx/>
                <a:latin typeface="Futura Std Light" panose="020B0402020204020303" pitchFamily="34" charset="0"/>
              </a:rPr>
              <a:t>Idag</a:t>
            </a:r>
          </a:p>
        </p:txBody>
      </p:sp>
      <p:sp>
        <p:nvSpPr>
          <p:cNvPr id="21" name="TextBox 22"/>
          <p:cNvSpPr txBox="1"/>
          <p:nvPr/>
        </p:nvSpPr>
        <p:spPr>
          <a:xfrm>
            <a:off x="6026983" y="1958344"/>
            <a:ext cx="1026248" cy="347238"/>
          </a:xfrm>
          <a:prstGeom prst="rect">
            <a:avLst/>
          </a:prstGeom>
          <a:noFill/>
        </p:spPr>
        <p:txBody>
          <a:bodyPr wrap="square" rtlCol="0">
            <a:noAutofit/>
          </a:bodyPr>
          <a:lstStyle/>
          <a:p>
            <a:pPr marL="0" marR="0" lvl="0" indent="0" defTabSz="914400" eaLnBrk="1" fontAlgn="auto" latinLnBrk="0" hangingPunct="1">
              <a:lnSpc>
                <a:spcPct val="110000"/>
              </a:lnSpc>
              <a:spcBef>
                <a:spcPts val="0"/>
              </a:spcBef>
              <a:spcAft>
                <a:spcPts val="200"/>
              </a:spcAft>
              <a:buClrTx/>
              <a:buSzTx/>
              <a:buFontTx/>
              <a:buNone/>
              <a:tabLst/>
              <a:defRPr/>
            </a:pPr>
            <a:r>
              <a:rPr kumimoji="0" lang="sv-SE" sz="1600" b="0" i="0" u="none" strike="noStrike" kern="0" cap="none" spc="0" normalizeH="0" baseline="0" noProof="0" dirty="0">
                <a:ln>
                  <a:noFill/>
                </a:ln>
                <a:solidFill>
                  <a:schemeClr val="bg1"/>
                </a:solidFill>
                <a:effectLst/>
                <a:uLnTx/>
                <a:uFillTx/>
                <a:latin typeface="Futura Std Light" panose="020B0402020204020303" pitchFamily="34" charset="0"/>
              </a:rPr>
              <a:t>Framtid</a:t>
            </a:r>
          </a:p>
        </p:txBody>
      </p:sp>
      <p:grpSp>
        <p:nvGrpSpPr>
          <p:cNvPr id="22" name="Group 28"/>
          <p:cNvGrpSpPr/>
          <p:nvPr/>
        </p:nvGrpSpPr>
        <p:grpSpPr>
          <a:xfrm>
            <a:off x="8889126" y="1537622"/>
            <a:ext cx="566935" cy="1111153"/>
            <a:chOff x="9888584" y="2079607"/>
            <a:chExt cx="566935" cy="1111153"/>
          </a:xfrm>
        </p:grpSpPr>
        <p:pic>
          <p:nvPicPr>
            <p:cNvPr id="23"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28171" y="2079607"/>
              <a:ext cx="327348" cy="318602"/>
            </a:xfrm>
            <a:prstGeom prst="rect">
              <a:avLst/>
            </a:prstGeom>
          </p:spPr>
        </p:pic>
        <p:pic>
          <p:nvPicPr>
            <p:cNvPr id="24"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5557" y="2467834"/>
              <a:ext cx="327348" cy="318602"/>
            </a:xfrm>
            <a:prstGeom prst="rect">
              <a:avLst/>
            </a:prstGeom>
          </p:spPr>
        </p:pic>
        <p:pic>
          <p:nvPicPr>
            <p:cNvPr id="25"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8584" y="2874656"/>
              <a:ext cx="324850" cy="316104"/>
            </a:xfrm>
            <a:prstGeom prst="rect">
              <a:avLst/>
            </a:prstGeom>
          </p:spPr>
        </p:pic>
      </p:grpSp>
      <p:pic>
        <p:nvPicPr>
          <p:cNvPr id="27" name="Picture 2" descr="http://www.greendigitalcharter.eu/wp-content/uploads/2012/11/smart-city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23985" y="1657269"/>
            <a:ext cx="1355816" cy="7342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76892" y="2601463"/>
            <a:ext cx="330681" cy="321846"/>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39258" y="1564550"/>
            <a:ext cx="334925" cy="321848"/>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42991" y="1958438"/>
            <a:ext cx="334925" cy="321848"/>
          </a:xfrm>
          <a:prstGeom prst="rect">
            <a:avLst/>
          </a:prstGeom>
        </p:spPr>
      </p:pic>
      <p:pic>
        <p:nvPicPr>
          <p:cNvPr id="32" name="Picture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155" y="6030407"/>
            <a:ext cx="691530" cy="691530"/>
          </a:xfrm>
          <a:prstGeom prst="rect">
            <a:avLst/>
          </a:prstGeom>
        </p:spPr>
      </p:pic>
      <p:sp>
        <p:nvSpPr>
          <p:cNvPr id="7" name="Höger klammerparentes 6">
            <a:extLst>
              <a:ext uri="{FF2B5EF4-FFF2-40B4-BE49-F238E27FC236}">
                <a16:creationId xmlns:a16="http://schemas.microsoft.com/office/drawing/2014/main" id="{74B0FAE1-D40E-4AAB-AA0D-49B4C72FFB03}"/>
              </a:ext>
            </a:extLst>
          </p:cNvPr>
          <p:cNvSpPr/>
          <p:nvPr/>
        </p:nvSpPr>
        <p:spPr>
          <a:xfrm>
            <a:off x="9349736" y="1564550"/>
            <a:ext cx="134142" cy="13587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0" name="textruta 29">
            <a:extLst>
              <a:ext uri="{FF2B5EF4-FFF2-40B4-BE49-F238E27FC236}">
                <a16:creationId xmlns:a16="http://schemas.microsoft.com/office/drawing/2014/main" id="{D6F29225-EC09-4729-8DBE-8014681EF61A}"/>
              </a:ext>
            </a:extLst>
          </p:cNvPr>
          <p:cNvSpPr txBox="1"/>
          <p:nvPr/>
        </p:nvSpPr>
        <p:spPr>
          <a:xfrm>
            <a:off x="9484247" y="1618104"/>
            <a:ext cx="914400" cy="914400"/>
          </a:xfrm>
          <a:prstGeom prst="rect">
            <a:avLst/>
          </a:prstGeom>
          <a:noFill/>
        </p:spPr>
        <p:txBody>
          <a:bodyPr wrap="none" rtlCol="0">
            <a:noAutofit/>
          </a:bodyPr>
          <a:lstStyle/>
          <a:p>
            <a:pPr>
              <a:lnSpc>
                <a:spcPct val="110000"/>
              </a:lnSpc>
              <a:spcAft>
                <a:spcPts val="200"/>
              </a:spcAft>
            </a:pPr>
            <a:r>
              <a:rPr lang="sv-SE" sz="2000" b="1" dirty="0" err="1">
                <a:solidFill>
                  <a:srgbClr val="C00000"/>
                </a:solidFill>
                <a:latin typeface="Futura Std Light" panose="020B0402020204020303" pitchFamily="34" charset="0"/>
              </a:rPr>
              <a:t>Ramvilllkor</a:t>
            </a:r>
            <a:endParaRPr lang="sv-SE" sz="2000" b="1" dirty="0">
              <a:solidFill>
                <a:srgbClr val="C00000"/>
              </a:solidFill>
              <a:latin typeface="Futura Std Light" panose="020B0402020204020303" pitchFamily="34" charset="0"/>
            </a:endParaRPr>
          </a:p>
          <a:p>
            <a:pPr>
              <a:lnSpc>
                <a:spcPct val="110000"/>
              </a:lnSpc>
              <a:spcAft>
                <a:spcPts val="200"/>
              </a:spcAft>
            </a:pPr>
            <a:r>
              <a:rPr lang="sv-SE" sz="2000" dirty="0" err="1">
                <a:solidFill>
                  <a:srgbClr val="C00000"/>
                </a:solidFill>
                <a:latin typeface="Futura Std Light" panose="020B0402020204020303" pitchFamily="34" charset="0"/>
              </a:rPr>
              <a:t>Allla</a:t>
            </a:r>
            <a:r>
              <a:rPr lang="sv-SE" sz="2000" dirty="0">
                <a:solidFill>
                  <a:srgbClr val="C00000"/>
                </a:solidFill>
                <a:latin typeface="Futura Std Light" panose="020B0402020204020303" pitchFamily="34" charset="0"/>
              </a:rPr>
              <a:t> visioner innanför</a:t>
            </a:r>
          </a:p>
          <a:p>
            <a:pPr>
              <a:lnSpc>
                <a:spcPct val="110000"/>
              </a:lnSpc>
              <a:spcAft>
                <a:spcPts val="200"/>
              </a:spcAft>
            </a:pPr>
            <a:r>
              <a:rPr lang="sv-SE" sz="2000" dirty="0">
                <a:solidFill>
                  <a:srgbClr val="C00000"/>
                </a:solidFill>
                <a:latin typeface="Futura Std Light" panose="020B0402020204020303" pitchFamily="34" charset="0"/>
              </a:rPr>
              <a:t>är hållbara, ingen</a:t>
            </a:r>
          </a:p>
          <a:p>
            <a:pPr>
              <a:lnSpc>
                <a:spcPct val="110000"/>
              </a:lnSpc>
              <a:spcAft>
                <a:spcPts val="200"/>
              </a:spcAft>
            </a:pPr>
            <a:r>
              <a:rPr lang="sv-SE" sz="2000" dirty="0">
                <a:solidFill>
                  <a:srgbClr val="C00000"/>
                </a:solidFill>
                <a:latin typeface="Futura Std Light" panose="020B0402020204020303" pitchFamily="34" charset="0"/>
              </a:rPr>
              <a:t>är det utanför.</a:t>
            </a:r>
          </a:p>
        </p:txBody>
      </p:sp>
    </p:spTree>
    <p:extLst>
      <p:ext uri="{BB962C8B-B14F-4D97-AF65-F5344CB8AC3E}">
        <p14:creationId xmlns:p14="http://schemas.microsoft.com/office/powerpoint/2010/main" val="172427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lips 7"/>
          <p:cNvSpPr/>
          <p:nvPr/>
        </p:nvSpPr>
        <p:spPr>
          <a:xfrm>
            <a:off x="3916578" y="5324044"/>
            <a:ext cx="4605466" cy="1503245"/>
          </a:xfrm>
          <a:prstGeom prst="ellips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sv-SE" dirty="0"/>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9287" r="35611"/>
          <a:stretch/>
        </p:blipFill>
        <p:spPr>
          <a:xfrm>
            <a:off x="3897528" y="150911"/>
            <a:ext cx="4779638" cy="3700956"/>
          </a:xfrm>
          <a:prstGeom prst="rect">
            <a:avLst/>
          </a:prstGeom>
        </p:spPr>
      </p:pic>
      <p:sp>
        <p:nvSpPr>
          <p:cNvPr id="22" name="textruta 4"/>
          <p:cNvSpPr txBox="1"/>
          <p:nvPr/>
        </p:nvSpPr>
        <p:spPr>
          <a:xfrm>
            <a:off x="381533" y="2624852"/>
            <a:ext cx="3643677" cy="3046988"/>
          </a:xfrm>
          <a:prstGeom prst="rect">
            <a:avLst/>
          </a:prstGeom>
          <a:noFill/>
        </p:spPr>
        <p:txBody>
          <a:bodyPr wrap="square">
            <a:spAutoFit/>
          </a:bodyPr>
          <a:lstStyle/>
          <a:p>
            <a:pPr eaLnBrk="1" hangingPunct="1">
              <a:spcAft>
                <a:spcPts val="1200"/>
              </a:spcAft>
              <a:defRPr/>
            </a:pPr>
            <a:r>
              <a:rPr lang="sv-SE" sz="2400" dirty="0">
                <a:latin typeface="Futura Std Medium" pitchFamily="34" charset="0"/>
              </a:rPr>
              <a:t>Hållbarhetsprinciper</a:t>
            </a:r>
          </a:p>
          <a:p>
            <a:pPr marL="342900" indent="-342900">
              <a:spcAft>
                <a:spcPts val="1200"/>
              </a:spcAft>
              <a:buFont typeface="Arial" panose="020B0604020202020204" pitchFamily="34" charset="0"/>
              <a:buChar char="•"/>
              <a:defRPr/>
            </a:pPr>
            <a:r>
              <a:rPr lang="sv-SE" sz="1600" dirty="0">
                <a:latin typeface="Futura Std Light" pitchFamily="34" charset="0"/>
              </a:rPr>
              <a:t>Koncentrationer av ämnen från jordskorpan</a:t>
            </a:r>
          </a:p>
          <a:p>
            <a:pPr marL="342900" indent="-342900">
              <a:spcAft>
                <a:spcPts val="1200"/>
              </a:spcAft>
              <a:buFont typeface="Arial" panose="020B0604020202020204" pitchFamily="34" charset="0"/>
              <a:buChar char="•"/>
              <a:defRPr/>
            </a:pPr>
            <a:r>
              <a:rPr lang="sv-SE" sz="1600" dirty="0">
                <a:latin typeface="Futura Std Light" pitchFamily="34" charset="0"/>
              </a:rPr>
              <a:t>Koncentrationer av ämnen från samhällets produktion</a:t>
            </a:r>
          </a:p>
          <a:p>
            <a:pPr marL="342900" indent="-342900">
              <a:spcAft>
                <a:spcPts val="1200"/>
              </a:spcAft>
              <a:buFont typeface="Arial" panose="020B0604020202020204" pitchFamily="34" charset="0"/>
              <a:buChar char="•"/>
              <a:defRPr/>
            </a:pPr>
            <a:r>
              <a:rPr lang="sv-SE" sz="1600" dirty="0">
                <a:latin typeface="Futura Std Light" pitchFamily="34" charset="0"/>
              </a:rPr>
              <a:t>Fysisk degradering</a:t>
            </a:r>
          </a:p>
          <a:p>
            <a:pPr marL="342900" indent="-342900">
              <a:spcAft>
                <a:spcPts val="1200"/>
              </a:spcAft>
              <a:buFont typeface="Arial" panose="020B0604020202020204" pitchFamily="34" charset="0"/>
              <a:buChar char="•"/>
              <a:defRPr/>
            </a:pPr>
            <a:r>
              <a:rPr lang="sv-SE" sz="1600" dirty="0">
                <a:latin typeface="Futura Std Light" pitchFamily="34" charset="0"/>
              </a:rPr>
              <a:t>Sociala principer (Hälsa, Inflytande, Kompetens, Opartiskhet, Mening)</a:t>
            </a:r>
          </a:p>
        </p:txBody>
      </p:sp>
      <p:sp>
        <p:nvSpPr>
          <p:cNvPr id="23" name="Frihandsfigur 5"/>
          <p:cNvSpPr/>
          <p:nvPr/>
        </p:nvSpPr>
        <p:spPr>
          <a:xfrm>
            <a:off x="3944527" y="2260599"/>
            <a:ext cx="1339850" cy="3667126"/>
          </a:xfrm>
          <a:custGeom>
            <a:avLst/>
            <a:gdLst>
              <a:gd name="connsiteX0" fmla="*/ 299545 w 1340132"/>
              <a:gd name="connsiteY0" fmla="*/ 0 h 3752193"/>
              <a:gd name="connsiteX1" fmla="*/ 1024759 w 1340132"/>
              <a:gd name="connsiteY1" fmla="*/ 898635 h 3752193"/>
              <a:gd name="connsiteX2" fmla="*/ 1340069 w 1340132"/>
              <a:gd name="connsiteY2" fmla="*/ 1923393 h 3752193"/>
              <a:gd name="connsiteX3" fmla="*/ 1040524 w 1340132"/>
              <a:gd name="connsiteY3" fmla="*/ 2837793 h 3752193"/>
              <a:gd name="connsiteX4" fmla="*/ 0 w 1340132"/>
              <a:gd name="connsiteY4" fmla="*/ 3752193 h 3752193"/>
              <a:gd name="connsiteX5" fmla="*/ 0 w 1340132"/>
              <a:gd name="connsiteY5" fmla="*/ 3752193 h 375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132" h="3752193">
                <a:moveTo>
                  <a:pt x="299545" y="0"/>
                </a:moveTo>
                <a:cubicBezTo>
                  <a:pt x="575441" y="289035"/>
                  <a:pt x="851338" y="578070"/>
                  <a:pt x="1024759" y="898635"/>
                </a:cubicBezTo>
                <a:cubicBezTo>
                  <a:pt x="1198180" y="1219200"/>
                  <a:pt x="1337442" y="1600200"/>
                  <a:pt x="1340069" y="1923393"/>
                </a:cubicBezTo>
                <a:cubicBezTo>
                  <a:pt x="1342697" y="2246586"/>
                  <a:pt x="1263869" y="2532993"/>
                  <a:pt x="1040524" y="2837793"/>
                </a:cubicBezTo>
                <a:cubicBezTo>
                  <a:pt x="817179" y="3142593"/>
                  <a:pt x="0" y="3752193"/>
                  <a:pt x="0" y="3752193"/>
                </a:cubicBezTo>
                <a:lnTo>
                  <a:pt x="0" y="3752193"/>
                </a:lnTo>
              </a:path>
            </a:pathLst>
          </a:cu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sv-SE"/>
          </a:p>
        </p:txBody>
      </p:sp>
      <p:sp>
        <p:nvSpPr>
          <p:cNvPr id="24" name="Frihandsfigur 6"/>
          <p:cNvSpPr/>
          <p:nvPr/>
        </p:nvSpPr>
        <p:spPr>
          <a:xfrm flipH="1">
            <a:off x="7077617" y="2224087"/>
            <a:ext cx="1341438" cy="3667126"/>
          </a:xfrm>
          <a:custGeom>
            <a:avLst/>
            <a:gdLst>
              <a:gd name="connsiteX0" fmla="*/ 299545 w 1340132"/>
              <a:gd name="connsiteY0" fmla="*/ 0 h 3752193"/>
              <a:gd name="connsiteX1" fmla="*/ 1024759 w 1340132"/>
              <a:gd name="connsiteY1" fmla="*/ 898635 h 3752193"/>
              <a:gd name="connsiteX2" fmla="*/ 1340069 w 1340132"/>
              <a:gd name="connsiteY2" fmla="*/ 1923393 h 3752193"/>
              <a:gd name="connsiteX3" fmla="*/ 1040524 w 1340132"/>
              <a:gd name="connsiteY3" fmla="*/ 2837793 h 3752193"/>
              <a:gd name="connsiteX4" fmla="*/ 0 w 1340132"/>
              <a:gd name="connsiteY4" fmla="*/ 3752193 h 3752193"/>
              <a:gd name="connsiteX5" fmla="*/ 0 w 1340132"/>
              <a:gd name="connsiteY5" fmla="*/ 3752193 h 375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132" h="3752193">
                <a:moveTo>
                  <a:pt x="299545" y="0"/>
                </a:moveTo>
                <a:cubicBezTo>
                  <a:pt x="575441" y="289035"/>
                  <a:pt x="851338" y="578070"/>
                  <a:pt x="1024759" y="898635"/>
                </a:cubicBezTo>
                <a:cubicBezTo>
                  <a:pt x="1198180" y="1219200"/>
                  <a:pt x="1337442" y="1600200"/>
                  <a:pt x="1340069" y="1923393"/>
                </a:cubicBezTo>
                <a:cubicBezTo>
                  <a:pt x="1342697" y="2246586"/>
                  <a:pt x="1263869" y="2532993"/>
                  <a:pt x="1040524" y="2837793"/>
                </a:cubicBezTo>
                <a:cubicBezTo>
                  <a:pt x="817179" y="3142593"/>
                  <a:pt x="0" y="3752193"/>
                  <a:pt x="0" y="3752193"/>
                </a:cubicBezTo>
                <a:lnTo>
                  <a:pt x="0" y="3752193"/>
                </a:lnTo>
              </a:path>
            </a:pathLst>
          </a:cu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sv-SE"/>
          </a:p>
        </p:txBody>
      </p:sp>
      <p:sp>
        <p:nvSpPr>
          <p:cNvPr id="25" name="Ellips 7"/>
          <p:cNvSpPr/>
          <p:nvPr/>
        </p:nvSpPr>
        <p:spPr>
          <a:xfrm>
            <a:off x="5375817" y="3927794"/>
            <a:ext cx="1701800" cy="658144"/>
          </a:xfrm>
          <a:prstGeom prst="ellipse">
            <a:avLst/>
          </a:prstGeom>
          <a:pattFill prst="dkUpDiag">
            <a:fgClr>
              <a:schemeClr val="tx2">
                <a:lumMod val="75000"/>
              </a:schemeClr>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sv-SE" dirty="0"/>
          </a:p>
        </p:txBody>
      </p:sp>
      <p:sp>
        <p:nvSpPr>
          <p:cNvPr id="26" name="textruta 9"/>
          <p:cNvSpPr txBox="1">
            <a:spLocks noChangeArrowheads="1"/>
          </p:cNvSpPr>
          <p:nvPr/>
        </p:nvSpPr>
        <p:spPr bwMode="auto">
          <a:xfrm>
            <a:off x="4025211" y="5753826"/>
            <a:ext cx="44968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sv-SE" altLang="sv-SE" sz="1800" dirty="0">
                <a:latin typeface="Futura Std Medium" pitchFamily="34" charset="0"/>
              </a:rPr>
              <a:t>Innovation; Transformation; Effektivitet; Ledarskap och Ledning</a:t>
            </a:r>
          </a:p>
          <a:p>
            <a:pPr algn="ctr" eaLnBrk="1" hangingPunct="1">
              <a:spcBef>
                <a:spcPct val="0"/>
              </a:spcBef>
              <a:buFontTx/>
              <a:buNone/>
            </a:pPr>
            <a:r>
              <a:rPr lang="sv-SE" altLang="sv-SE" sz="1800" dirty="0">
                <a:latin typeface="Futura Std Medium" pitchFamily="34" charset="0"/>
                <a:sym typeface="Wingdings" panose="05000000000000000000" pitchFamily="2" charset="2"/>
              </a:rPr>
              <a:t></a:t>
            </a:r>
            <a:r>
              <a:rPr lang="sv-SE" altLang="sv-SE" sz="1800" dirty="0">
                <a:latin typeface="Futura Std Medium" pitchFamily="34" charset="0"/>
              </a:rPr>
              <a:t>Tillväxt, Välfärd</a:t>
            </a:r>
          </a:p>
        </p:txBody>
      </p:sp>
      <p:sp>
        <p:nvSpPr>
          <p:cNvPr id="28" name="Rectangle 27"/>
          <p:cNvSpPr/>
          <p:nvPr/>
        </p:nvSpPr>
        <p:spPr>
          <a:xfrm>
            <a:off x="278545" y="2500568"/>
            <a:ext cx="3605634" cy="3279636"/>
          </a:xfrm>
          <a:prstGeom prst="rect">
            <a:avLst/>
          </a:prstGeom>
          <a:noFill/>
          <a:ln w="381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9" name="Straight Connector 28"/>
          <p:cNvCxnSpPr/>
          <p:nvPr/>
        </p:nvCxnSpPr>
        <p:spPr>
          <a:xfrm>
            <a:off x="3701231" y="3399449"/>
            <a:ext cx="1571597" cy="767897"/>
          </a:xfrm>
          <a:prstGeom prst="line">
            <a:avLst/>
          </a:prstGeom>
          <a:ln w="38100">
            <a:solidFill>
              <a:schemeClr val="accent3">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Ellips 7"/>
          <p:cNvSpPr/>
          <p:nvPr/>
        </p:nvSpPr>
        <p:spPr>
          <a:xfrm>
            <a:off x="5375817" y="3927794"/>
            <a:ext cx="1701800" cy="658144"/>
          </a:xfrm>
          <a:prstGeom prst="ellipse">
            <a:avLst/>
          </a:prstGeom>
          <a:pattFill prst="dkUpDiag">
            <a:fgClr>
              <a:schemeClr val="accent3">
                <a:lumMod val="75000"/>
              </a:schemeClr>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sv-SE" dirty="0"/>
          </a:p>
        </p:txBody>
      </p:sp>
      <p:sp>
        <p:nvSpPr>
          <p:cNvPr id="4" name="TextBox 3"/>
          <p:cNvSpPr txBox="1"/>
          <p:nvPr/>
        </p:nvSpPr>
        <p:spPr>
          <a:xfrm>
            <a:off x="5752706" y="3502084"/>
            <a:ext cx="1465943" cy="1145042"/>
          </a:xfrm>
          <a:prstGeom prst="rect">
            <a:avLst/>
          </a:prstGeom>
          <a:noFill/>
        </p:spPr>
        <p:txBody>
          <a:bodyPr wrap="square" rtlCol="0">
            <a:noAutofit/>
          </a:bodyPr>
          <a:lstStyle/>
          <a:p>
            <a:pPr>
              <a:lnSpc>
                <a:spcPct val="110000"/>
              </a:lnSpc>
              <a:spcAft>
                <a:spcPts val="200"/>
              </a:spcAft>
            </a:pPr>
            <a:r>
              <a:rPr lang="en-GB" sz="9600" dirty="0">
                <a:latin typeface="Futura Std Medium" panose="020B0502020204020303" pitchFamily="34" charset="0"/>
              </a:rPr>
              <a:t>?</a:t>
            </a:r>
          </a:p>
        </p:txBody>
      </p:sp>
      <p:sp>
        <p:nvSpPr>
          <p:cNvPr id="2" name="TextBox 1"/>
          <p:cNvSpPr txBox="1"/>
          <p:nvPr/>
        </p:nvSpPr>
        <p:spPr>
          <a:xfrm>
            <a:off x="8912302" y="5796776"/>
            <a:ext cx="914400" cy="914400"/>
          </a:xfrm>
          <a:prstGeom prst="rect">
            <a:avLst/>
          </a:prstGeom>
          <a:noFill/>
        </p:spPr>
        <p:txBody>
          <a:bodyPr wrap="none" rtlCol="0">
            <a:noAutofit/>
          </a:bodyPr>
          <a:lstStyle/>
          <a:p>
            <a:pPr>
              <a:lnSpc>
                <a:spcPct val="110000"/>
              </a:lnSpc>
              <a:spcAft>
                <a:spcPts val="200"/>
              </a:spcAft>
            </a:pPr>
            <a:r>
              <a:rPr lang="sv-SE" sz="1100" dirty="0" err="1">
                <a:latin typeface="Futura Std Light" panose="020B0402020204020303" pitchFamily="34" charset="0"/>
              </a:rPr>
              <a:t>Prof</a:t>
            </a:r>
            <a:r>
              <a:rPr lang="sv-SE" sz="1100" dirty="0">
                <a:latin typeface="Futura Std Light" panose="020B0402020204020303" pitchFamily="34" charset="0"/>
              </a:rPr>
              <a:t> J. Rockström, </a:t>
            </a:r>
          </a:p>
          <a:p>
            <a:pPr>
              <a:lnSpc>
                <a:spcPct val="110000"/>
              </a:lnSpc>
              <a:spcAft>
                <a:spcPts val="200"/>
              </a:spcAft>
            </a:pPr>
            <a:r>
              <a:rPr lang="sv-SE" sz="1100" dirty="0" err="1">
                <a:latin typeface="Futura Std Light" panose="020B0402020204020303" pitchFamily="34" charset="0"/>
              </a:rPr>
              <a:t>StepWise</a:t>
            </a:r>
            <a:r>
              <a:rPr lang="sv-SE" sz="1100" dirty="0">
                <a:latin typeface="Futura Std Light" panose="020B0402020204020303" pitchFamily="34" charset="0"/>
              </a:rPr>
              <a:t> meeting, </a:t>
            </a:r>
          </a:p>
          <a:p>
            <a:pPr>
              <a:lnSpc>
                <a:spcPct val="110000"/>
              </a:lnSpc>
              <a:spcAft>
                <a:spcPts val="200"/>
              </a:spcAft>
            </a:pPr>
            <a:r>
              <a:rPr lang="sv-SE" sz="1100" dirty="0">
                <a:latin typeface="Futura Std Light" panose="020B0402020204020303" pitchFamily="34" charset="0"/>
              </a:rPr>
              <a:t>Stockholm 3 </a:t>
            </a:r>
            <a:r>
              <a:rPr lang="sv-SE" sz="1100" dirty="0" err="1">
                <a:latin typeface="Futura Std Light" panose="020B0402020204020303" pitchFamily="34" charset="0"/>
              </a:rPr>
              <a:t>February</a:t>
            </a:r>
            <a:r>
              <a:rPr lang="sv-SE" sz="1100" dirty="0">
                <a:latin typeface="Futura Std Light" panose="020B0402020204020303" pitchFamily="34" charset="0"/>
              </a:rPr>
              <a:t> 2016</a:t>
            </a:r>
          </a:p>
        </p:txBody>
      </p:sp>
      <p:sp>
        <p:nvSpPr>
          <p:cNvPr id="3" name="TextBox 2"/>
          <p:cNvSpPr txBox="1"/>
          <p:nvPr/>
        </p:nvSpPr>
        <p:spPr>
          <a:xfrm>
            <a:off x="-10309" y="591016"/>
            <a:ext cx="914400" cy="914400"/>
          </a:xfrm>
          <a:prstGeom prst="rect">
            <a:avLst/>
          </a:prstGeom>
          <a:noFill/>
        </p:spPr>
        <p:txBody>
          <a:bodyPr wrap="none" rtlCol="0">
            <a:noAutofit/>
          </a:bodyPr>
          <a:lstStyle/>
          <a:p>
            <a:pPr>
              <a:lnSpc>
                <a:spcPct val="110000"/>
              </a:lnSpc>
              <a:spcAft>
                <a:spcPts val="200"/>
              </a:spcAft>
            </a:pPr>
            <a:r>
              <a:rPr lang="sv-SE" sz="2800" dirty="0">
                <a:solidFill>
                  <a:srgbClr val="CC6600"/>
                </a:solidFill>
                <a:latin typeface="Futura Std Light" panose="020B0402020204020303" pitchFamily="34" charset="0"/>
              </a:rPr>
              <a:t>ABCD och planetgränser</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185116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ntr" presetSubtype="0" fill="hold" grpId="1"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2" grpId="0"/>
      <p:bldP spid="23" grpId="0" animBg="1"/>
      <p:bldP spid="24" grpId="0" animBg="1"/>
      <p:bldP spid="25" grpId="0" animBg="1"/>
      <p:bldP spid="26" grpId="0"/>
      <p:bldP spid="28" grpId="0" animBg="1"/>
      <p:bldP spid="30" grpId="0" animBg="1"/>
      <p:bldP spid="30" grpId="1" animBg="1"/>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81251" y="1486589"/>
            <a:ext cx="10493297" cy="5284479"/>
            <a:chOff x="789866" y="447868"/>
            <a:chExt cx="10493297" cy="6079114"/>
          </a:xfrm>
        </p:grpSpPr>
        <p:grpSp>
          <p:nvGrpSpPr>
            <p:cNvPr id="10" name="Group 9"/>
            <p:cNvGrpSpPr/>
            <p:nvPr/>
          </p:nvGrpSpPr>
          <p:grpSpPr>
            <a:xfrm>
              <a:off x="5429363" y="447868"/>
              <a:ext cx="1176153" cy="1176153"/>
              <a:chOff x="7899608" y="2860722"/>
              <a:chExt cx="2611970" cy="2611970"/>
            </a:xfrm>
          </p:grpSpPr>
          <p:sp>
            <p:nvSpPr>
              <p:cNvPr id="3" name="Oval 11"/>
              <p:cNvSpPr>
                <a:spLocks noChangeArrowheads="1"/>
              </p:cNvSpPr>
              <p:nvPr/>
            </p:nvSpPr>
            <p:spPr bwMode="auto">
              <a:xfrm>
                <a:off x="8043267" y="2986791"/>
                <a:ext cx="2324653" cy="2324654"/>
              </a:xfrm>
              <a:prstGeom prst="ellipse">
                <a:avLst/>
              </a:prstGeom>
              <a:solidFill>
                <a:schemeClr val="accent3">
                  <a:lumMod val="60000"/>
                  <a:lumOff val="4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4" name="Oval 11"/>
              <p:cNvSpPr>
                <a:spLocks noChangeArrowheads="1"/>
              </p:cNvSpPr>
              <p:nvPr/>
            </p:nvSpPr>
            <p:spPr bwMode="auto">
              <a:xfrm>
                <a:off x="8291404" y="3068193"/>
                <a:ext cx="1828379" cy="1828379"/>
              </a:xfrm>
              <a:prstGeom prst="ellipse">
                <a:avLst/>
              </a:prstGeom>
              <a:solidFill>
                <a:schemeClr val="accent3">
                  <a:lumMod val="40000"/>
                  <a:lumOff val="6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6" name="Oval 25"/>
              <p:cNvSpPr>
                <a:spLocks noChangeArrowheads="1"/>
              </p:cNvSpPr>
              <p:nvPr/>
            </p:nvSpPr>
            <p:spPr bwMode="auto">
              <a:xfrm>
                <a:off x="7899608" y="2860722"/>
                <a:ext cx="2611970" cy="2611970"/>
              </a:xfrm>
              <a:prstGeom prst="ellipse">
                <a:avLst/>
              </a:prstGeom>
              <a:noFill/>
              <a:ln w="28575" algn="ctr">
                <a:solidFill>
                  <a:schemeClr val="accent5"/>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2075" tIns="46037" rIns="92075" bIns="46037" anchor="ct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endParaRPr lang="en-US" altLang="sv-SE" sz="2400">
                  <a:solidFill>
                    <a:schemeClr val="tx1"/>
                  </a:solidFill>
                  <a:latin typeface="Times" panose="02020603050405020304" pitchFamily="18" charset="0"/>
                </a:endParaRPr>
              </a:p>
            </p:txBody>
          </p:sp>
          <p:sp>
            <p:nvSpPr>
              <p:cNvPr id="7" name="Oval 11"/>
              <p:cNvSpPr>
                <a:spLocks noChangeArrowheads="1"/>
              </p:cNvSpPr>
              <p:nvPr/>
            </p:nvSpPr>
            <p:spPr bwMode="auto">
              <a:xfrm>
                <a:off x="8529707" y="3137506"/>
                <a:ext cx="1351773" cy="1351774"/>
              </a:xfrm>
              <a:prstGeom prst="ellipse">
                <a:avLst/>
              </a:prstGeom>
              <a:solidFill>
                <a:schemeClr val="accent3"/>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grpSp>
        <p:sp>
          <p:nvSpPr>
            <p:cNvPr id="11" name="TextBox 4"/>
            <p:cNvSpPr txBox="1">
              <a:spLocks noChangeArrowheads="1"/>
            </p:cNvSpPr>
            <p:nvPr/>
          </p:nvSpPr>
          <p:spPr bwMode="auto">
            <a:xfrm>
              <a:off x="789866" y="4933724"/>
              <a:ext cx="10493297" cy="15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0"/>
                </a:spcBef>
                <a:spcAft>
                  <a:spcPct val="0"/>
                </a:spcAft>
                <a:buFontTx/>
                <a:buNone/>
              </a:pPr>
              <a:r>
                <a:rPr lang="sv-SE" altLang="sv-SE" sz="2000" b="1" dirty="0">
                  <a:solidFill>
                    <a:srgbClr val="CC6600"/>
                  </a:solidFill>
                  <a:latin typeface="Futura Std Medium" pitchFamily="34" charset="0"/>
                  <a:ea typeface="Verdana" panose="020B0604030504040204" pitchFamily="34" charset="0"/>
                  <a:cs typeface="Verdana" panose="020B0604030504040204" pitchFamily="34" charset="0"/>
                </a:rPr>
                <a:t>B  </a:t>
              </a:r>
              <a:r>
                <a:rPr lang="sv-SE" altLang="sv-SE" sz="2000" dirty="0">
                  <a:solidFill>
                    <a:srgbClr val="CC6600"/>
                  </a:solidFill>
                  <a:latin typeface="Futura Std Medium" pitchFamily="34" charset="0"/>
                  <a:ea typeface="Verdana" panose="020B0604030504040204" pitchFamily="34" charset="0"/>
                  <a:cs typeface="Verdana" panose="020B0604030504040204" pitchFamily="34" charset="0"/>
                </a:rPr>
                <a:t>(Idag)  </a:t>
              </a:r>
              <a:r>
                <a:rPr lang="sv-SE" altLang="sv-SE" sz="2800" dirty="0">
                  <a:solidFill>
                    <a:srgbClr val="CC6600"/>
                  </a:solidFill>
                  <a:latin typeface="Futura Std Medium" pitchFamily="34" charset="0"/>
                  <a:ea typeface="Verdana" panose="020B0604030504040204" pitchFamily="34" charset="0"/>
                  <a:cs typeface="Verdana" panose="020B0604030504040204" pitchFamily="34" charset="0"/>
                </a:rPr>
                <a:t>                  ….	   ….	   ….    ….     ….     ….     ….     ….  </a:t>
              </a:r>
              <a:endParaRPr lang="sv-SE" altLang="sv-SE" sz="2000" dirty="0">
                <a:solidFill>
                  <a:srgbClr val="CC6600"/>
                </a:solidFill>
                <a:latin typeface="Futura Std Medium" pitchFamily="34" charset="0"/>
                <a:ea typeface="Verdana" panose="020B0604030504040204" pitchFamily="34" charset="0"/>
                <a:cs typeface="Verdana" panose="020B0604030504040204" pitchFamily="34" charset="0"/>
              </a:endParaRPr>
            </a:p>
            <a:p>
              <a:pPr>
                <a:spcBef>
                  <a:spcPct val="0"/>
                </a:spcBef>
                <a:spcAft>
                  <a:spcPct val="0"/>
                </a:spcAft>
                <a:buFontTx/>
                <a:buNone/>
              </a:pPr>
              <a:r>
                <a:rPr lang="sv-SE" altLang="sv-SE" sz="2000" b="1" dirty="0">
                  <a:solidFill>
                    <a:srgbClr val="CC6600"/>
                  </a:solidFill>
                  <a:latin typeface="Futura Std Medium" pitchFamily="34" charset="0"/>
                  <a:ea typeface="Verdana" panose="020B0604030504040204" pitchFamily="34" charset="0"/>
                  <a:cs typeface="Verdana" panose="020B0604030504040204" pitchFamily="34" charset="0"/>
                </a:rPr>
                <a:t>C  </a:t>
              </a:r>
              <a:r>
                <a:rPr lang="sv-SE" altLang="sv-SE" sz="2000" dirty="0">
                  <a:solidFill>
                    <a:srgbClr val="CC6600"/>
                  </a:solidFill>
                  <a:latin typeface="Futura Std Medium" pitchFamily="34" charset="0"/>
                  <a:ea typeface="Verdana" panose="020B0604030504040204" pitchFamily="34" charset="0"/>
                  <a:cs typeface="Verdana" panose="020B0604030504040204" pitchFamily="34" charset="0"/>
                </a:rPr>
                <a:t>(Framtid)          </a:t>
              </a:r>
              <a:r>
                <a:rPr lang="sv-SE" altLang="sv-SE" sz="2800" dirty="0">
                  <a:solidFill>
                    <a:srgbClr val="CC6600"/>
                  </a:solidFill>
                  <a:latin typeface="Futura Std Medium" pitchFamily="34" charset="0"/>
                  <a:ea typeface="Verdana" panose="020B0604030504040204" pitchFamily="34" charset="0"/>
                  <a:cs typeface="Verdana" panose="020B0604030504040204" pitchFamily="34" charset="0"/>
                </a:rPr>
                <a:t>	   …. 	   ….    ….     ….     ….     ….     ….     ….</a:t>
              </a:r>
            </a:p>
            <a:p>
              <a:pPr>
                <a:spcBef>
                  <a:spcPct val="0"/>
                </a:spcBef>
                <a:spcAft>
                  <a:spcPct val="0"/>
                </a:spcAft>
                <a:buFontTx/>
                <a:buNone/>
              </a:pPr>
              <a:r>
                <a:rPr lang="sv-SE" altLang="sv-SE" sz="2000" b="1" dirty="0">
                  <a:solidFill>
                    <a:srgbClr val="CC6600"/>
                  </a:solidFill>
                  <a:latin typeface="Futura Std Medium" pitchFamily="34" charset="0"/>
                  <a:ea typeface="Verdana" panose="020B0604030504040204" pitchFamily="34" charset="0"/>
                  <a:cs typeface="Verdana" panose="020B0604030504040204" pitchFamily="34" charset="0"/>
                </a:rPr>
                <a:t>D  </a:t>
              </a:r>
              <a:r>
                <a:rPr lang="sv-SE" altLang="sv-SE" sz="2000" dirty="0">
                  <a:solidFill>
                    <a:srgbClr val="CC6600"/>
                  </a:solidFill>
                  <a:latin typeface="Futura Std Medium" pitchFamily="34" charset="0"/>
                  <a:ea typeface="Verdana" panose="020B0604030504040204" pitchFamily="34" charset="0"/>
                  <a:cs typeface="Verdana" panose="020B0604030504040204" pitchFamily="34" charset="0"/>
                </a:rPr>
                <a:t>(Prioriterad plan)          </a:t>
              </a:r>
              <a:r>
                <a:rPr lang="sv-SE" altLang="sv-SE" sz="2800" dirty="0">
                  <a:solidFill>
                    <a:srgbClr val="CC6600"/>
                  </a:solidFill>
                  <a:latin typeface="Futura Std Medium" pitchFamily="34" charset="0"/>
                  <a:ea typeface="Verdana" panose="020B0604030504040204" pitchFamily="34" charset="0"/>
                  <a:cs typeface="Verdana" panose="020B0604030504040204" pitchFamily="34" charset="0"/>
                </a:rPr>
                <a:t>….	   ….	   ….    ….     ….     ….     ….     …. </a:t>
              </a:r>
            </a:p>
          </p:txBody>
        </p:sp>
        <p:pic>
          <p:nvPicPr>
            <p:cNvPr id="28674" name="Picture 2" descr="C:\Documents and Settings\Kristoffer\My Documents\My Dropbox\- - - - - - - - - - - - - eLEARNING finalisation\Kalle_value network.png"/>
            <p:cNvPicPr>
              <a:picLocks noChangeAspect="1" noChangeArrowheads="1"/>
            </p:cNvPicPr>
            <p:nvPr/>
          </p:nvPicPr>
          <p:blipFill>
            <a:blip r:embed="rId3" cstate="print"/>
            <a:srcRect/>
            <a:stretch>
              <a:fillRect/>
            </a:stretch>
          </p:blipFill>
          <p:spPr bwMode="auto">
            <a:xfrm>
              <a:off x="2267757" y="2429345"/>
              <a:ext cx="7537516" cy="2667420"/>
            </a:xfrm>
            <a:prstGeom prst="rect">
              <a:avLst/>
            </a:prstGeom>
            <a:noFill/>
          </p:spPr>
        </p:pic>
        <p:cxnSp>
          <p:nvCxnSpPr>
            <p:cNvPr id="16" name="Straight Arrow Connector 15"/>
            <p:cNvCxnSpPr/>
            <p:nvPr/>
          </p:nvCxnSpPr>
          <p:spPr>
            <a:xfrm flipH="1">
              <a:off x="2128350" y="1355834"/>
              <a:ext cx="3312000" cy="190800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58453" y="1355834"/>
              <a:ext cx="3312000" cy="190800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90645" y="512962"/>
              <a:ext cx="4309774" cy="740002"/>
            </a:xfrm>
            <a:prstGeom prst="rect">
              <a:avLst/>
            </a:prstGeom>
            <a:noFill/>
          </p:spPr>
          <p:txBody>
            <a:bodyPr wrap="square" rtlCol="0">
              <a:noAutofit/>
            </a:bodyPr>
            <a:lstStyle/>
            <a:p>
              <a:pPr>
                <a:spcBef>
                  <a:spcPct val="0"/>
                </a:spcBef>
                <a:spcAft>
                  <a:spcPct val="0"/>
                </a:spcAft>
                <a:buFontTx/>
                <a:buNone/>
              </a:pPr>
              <a:br>
                <a:rPr lang="en-GB" altLang="sv-SE" sz="1400" dirty="0">
                  <a:latin typeface="Futura Std Medium" pitchFamily="34" charset="0"/>
                  <a:ea typeface="MS PGothic" panose="020B0600070205080204" pitchFamily="34" charset="-128"/>
                </a:rPr>
              </a:br>
              <a:endParaRPr lang="en-GB" altLang="sv-SE" sz="700" dirty="0">
                <a:latin typeface="Futura Std Medium" pitchFamily="34" charset="0"/>
                <a:ea typeface="MS PGothic" panose="020B0600070205080204" pitchFamily="34" charset="-128"/>
              </a:endParaRPr>
            </a:p>
            <a:p>
              <a:pPr>
                <a:spcBef>
                  <a:spcPct val="0"/>
                </a:spcBef>
                <a:spcAft>
                  <a:spcPct val="0"/>
                </a:spcAft>
                <a:buFontTx/>
                <a:buNone/>
              </a:pPr>
              <a:endParaRPr lang="en-GB" altLang="sv-SE" sz="1400" dirty="0">
                <a:latin typeface="Futura Std Medium" pitchFamily="34" charset="0"/>
                <a:ea typeface="MS PGothic" panose="020B0600070205080204" pitchFamily="34" charset="-128"/>
              </a:endParaRPr>
            </a:p>
            <a:p>
              <a:pPr>
                <a:spcBef>
                  <a:spcPct val="0"/>
                </a:spcBef>
                <a:spcAft>
                  <a:spcPct val="0"/>
                </a:spcAft>
                <a:buFontTx/>
                <a:buNone/>
              </a:pPr>
              <a:endParaRPr lang="en-GB" altLang="sv-SE" sz="1400" dirty="0">
                <a:latin typeface="Futura Std Medium" pitchFamily="34" charset="0"/>
                <a:ea typeface="MS PGothic" panose="020B0600070205080204" pitchFamily="34" charset="-128"/>
              </a:endParaRPr>
            </a:p>
            <a:p>
              <a:pPr>
                <a:lnSpc>
                  <a:spcPct val="110000"/>
                </a:lnSpc>
                <a:spcAft>
                  <a:spcPts val="200"/>
                </a:spcAft>
              </a:pPr>
              <a:endParaRPr lang="sv-SE" dirty="0">
                <a:latin typeface="Futura Std Light" panose="020B0402020204020303" pitchFamily="34" charset="0"/>
              </a:endParaRPr>
            </a:p>
          </p:txBody>
        </p:sp>
      </p:grpSp>
      <p:sp>
        <p:nvSpPr>
          <p:cNvPr id="18" name="Title 1"/>
          <p:cNvSpPr txBox="1">
            <a:spLocks/>
          </p:cNvSpPr>
          <p:nvPr/>
        </p:nvSpPr>
        <p:spPr>
          <a:xfrm>
            <a:off x="-834899" y="103706"/>
            <a:ext cx="14125599" cy="804423"/>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kern="1200" cap="all" spc="510" baseline="0">
                <a:solidFill>
                  <a:schemeClr val="tx1"/>
                </a:solidFill>
                <a:latin typeface="Futura Std Medium" panose="020B0502020204020303" pitchFamily="34" charset="0"/>
                <a:ea typeface="+mj-ea"/>
                <a:cs typeface="+mj-cs"/>
              </a:defRPr>
            </a:lvl1pPr>
          </a:lstStyle>
          <a:p>
            <a:r>
              <a:rPr lang="sv-SE" sz="2800" dirty="0">
                <a:solidFill>
                  <a:srgbClr val="CC6600"/>
                </a:solidFill>
              </a:rPr>
              <a:t>ABCD och Effektiv </a:t>
            </a:r>
            <a:r>
              <a:rPr lang="sv-SE" sz="2800" i="1" dirty="0">
                <a:solidFill>
                  <a:srgbClr val="CC6600"/>
                </a:solidFill>
              </a:rPr>
              <a:t>samverkan</a:t>
            </a:r>
            <a:r>
              <a:rPr lang="sv-SE" sz="2800" dirty="0">
                <a:solidFill>
                  <a:srgbClr val="CC6600"/>
                </a:solidFill>
              </a:rPr>
              <a:t> </a:t>
            </a:r>
            <a:endParaRPr lang="sv-SE" sz="2000" dirty="0">
              <a:solidFill>
                <a:srgbClr val="CC6600"/>
              </a:solidFill>
            </a:endParaRPr>
          </a:p>
        </p:txBody>
      </p:sp>
      <p:sp>
        <p:nvSpPr>
          <p:cNvPr id="19" name="TextBox 18"/>
          <p:cNvSpPr txBox="1"/>
          <p:nvPr/>
        </p:nvSpPr>
        <p:spPr>
          <a:xfrm>
            <a:off x="694862" y="912794"/>
            <a:ext cx="11027923" cy="914400"/>
          </a:xfrm>
          <a:prstGeom prst="rect">
            <a:avLst/>
          </a:prstGeom>
          <a:noFill/>
        </p:spPr>
        <p:txBody>
          <a:bodyPr wrap="none" rtlCol="0">
            <a:noAutofit/>
          </a:bodyPr>
          <a:lstStyle/>
          <a:p>
            <a:pPr>
              <a:lnSpc>
                <a:spcPct val="110000"/>
              </a:lnSpc>
              <a:spcAft>
                <a:spcPts val="200"/>
              </a:spcAft>
            </a:pPr>
            <a:r>
              <a:rPr lang="sv-SE" sz="2400" dirty="0">
                <a:latin typeface="Futura Std Light" panose="020B0402020204020303" pitchFamily="34" charset="0"/>
              </a:rPr>
              <a:t>Allmänheten, Politiker, Ekonomer, Näringslivet, Forskare, Värdekedjor, Kunder</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53" y="6030407"/>
            <a:ext cx="691530" cy="691530"/>
          </a:xfrm>
          <a:prstGeom prst="rect">
            <a:avLst/>
          </a:prstGeom>
        </p:spPr>
      </p:pic>
      <p:sp>
        <p:nvSpPr>
          <p:cNvPr id="2" name="textruta 1">
            <a:extLst>
              <a:ext uri="{FF2B5EF4-FFF2-40B4-BE49-F238E27FC236}">
                <a16:creationId xmlns:a16="http://schemas.microsoft.com/office/drawing/2014/main" id="{BFC8936C-3AC6-440A-BA7F-7684B2B231B2}"/>
              </a:ext>
            </a:extLst>
          </p:cNvPr>
          <p:cNvSpPr txBox="1"/>
          <p:nvPr/>
        </p:nvSpPr>
        <p:spPr>
          <a:xfrm>
            <a:off x="6780363" y="1574796"/>
            <a:ext cx="914400" cy="914400"/>
          </a:xfrm>
          <a:prstGeom prst="rect">
            <a:avLst/>
          </a:prstGeom>
          <a:noFill/>
        </p:spPr>
        <p:txBody>
          <a:bodyPr wrap="none" rtlCol="0">
            <a:noAutofit/>
          </a:bodyPr>
          <a:lstStyle/>
          <a:p>
            <a:pPr>
              <a:lnSpc>
                <a:spcPct val="110000"/>
              </a:lnSpc>
              <a:spcAft>
                <a:spcPts val="200"/>
              </a:spcAft>
            </a:pPr>
            <a:r>
              <a:rPr lang="sv-SE" sz="2000" b="1" dirty="0">
                <a:solidFill>
                  <a:srgbClr val="CC6600"/>
                </a:solidFill>
                <a:latin typeface="Futura Std Medium" panose="020B0502020204020303"/>
              </a:rPr>
              <a:t>A</a:t>
            </a:r>
          </a:p>
        </p:txBody>
      </p:sp>
    </p:spTree>
    <p:extLst>
      <p:ext uri="{BB962C8B-B14F-4D97-AF65-F5344CB8AC3E}">
        <p14:creationId xmlns:p14="http://schemas.microsoft.com/office/powerpoint/2010/main" val="233568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909526" y="1757075"/>
            <a:ext cx="6064353" cy="4483008"/>
          </a:xfrm>
          <a:prstGeom prst="rect">
            <a:avLst/>
          </a:prstGeom>
          <a:solidFill>
            <a:schemeClr val="bg1"/>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Box 4"/>
          <p:cNvSpPr txBox="1"/>
          <p:nvPr/>
        </p:nvSpPr>
        <p:spPr>
          <a:xfrm>
            <a:off x="2981190" y="566"/>
            <a:ext cx="4499950" cy="584775"/>
          </a:xfrm>
          <a:prstGeom prst="rect">
            <a:avLst/>
          </a:prstGeom>
          <a:noFill/>
        </p:spPr>
        <p:txBody>
          <a:bodyPr wrap="none" rtlCol="0">
            <a:spAutoFit/>
          </a:bodyPr>
          <a:lstStyle/>
          <a:p>
            <a:r>
              <a:rPr lang="sv-SE" sz="3200" dirty="0">
                <a:solidFill>
                  <a:srgbClr val="CC6600"/>
                </a:solidFill>
                <a:latin typeface="Futura Std Medium" panose="020B0502020204020303" pitchFamily="34" charset="0"/>
              </a:rPr>
              <a:t>Hållbara mål och </a:t>
            </a:r>
            <a:r>
              <a:rPr lang="sv-SE" sz="3200" i="1" dirty="0">
                <a:solidFill>
                  <a:srgbClr val="CC6600"/>
                </a:solidFill>
                <a:latin typeface="Futura Std Medium" panose="020B0502020204020303" pitchFamily="34" charset="0"/>
              </a:rPr>
              <a:t>ytor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976" y="955155"/>
            <a:ext cx="789797" cy="76869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1835" y="981709"/>
            <a:ext cx="789797" cy="76869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7748" y="994407"/>
            <a:ext cx="783768" cy="76266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8140" y="966625"/>
            <a:ext cx="789797" cy="768696"/>
          </a:xfrm>
          <a:prstGeom prst="rect">
            <a:avLst/>
          </a:prstGeom>
        </p:spPr>
      </p:pic>
      <p:sp>
        <p:nvSpPr>
          <p:cNvPr id="11" name="Rectangle 10"/>
          <p:cNvSpPr/>
          <p:nvPr/>
        </p:nvSpPr>
        <p:spPr>
          <a:xfrm>
            <a:off x="3083905" y="1917047"/>
            <a:ext cx="2130342" cy="2054269"/>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3083905" y="1917047"/>
            <a:ext cx="1879822" cy="205426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ctangle 12"/>
          <p:cNvSpPr/>
          <p:nvPr/>
        </p:nvSpPr>
        <p:spPr>
          <a:xfrm>
            <a:off x="5027523" y="1931661"/>
            <a:ext cx="1879822" cy="205426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7107" y="2590710"/>
            <a:ext cx="1556218" cy="1305447"/>
          </a:xfrm>
          <a:prstGeom prst="rect">
            <a:avLst/>
          </a:prstGeom>
        </p:spPr>
      </p:pic>
      <p:sp>
        <p:nvSpPr>
          <p:cNvPr id="3" name="TextBox 2"/>
          <p:cNvSpPr txBox="1"/>
          <p:nvPr/>
        </p:nvSpPr>
        <p:spPr>
          <a:xfrm>
            <a:off x="3282263" y="2017252"/>
            <a:ext cx="1584473" cy="923330"/>
          </a:xfrm>
          <a:prstGeom prst="rect">
            <a:avLst/>
          </a:prstGeom>
          <a:noFill/>
        </p:spPr>
        <p:txBody>
          <a:bodyPr wrap="none" rtlCol="0">
            <a:spAutoFit/>
          </a:bodyPr>
          <a:lstStyle/>
          <a:p>
            <a:r>
              <a:rPr lang="sv-SE" b="1" dirty="0">
                <a:solidFill>
                  <a:schemeClr val="bg2">
                    <a:lumMod val="25000"/>
                  </a:schemeClr>
                </a:solidFill>
              </a:rPr>
              <a:t>9-10 miljarder </a:t>
            </a:r>
          </a:p>
          <a:p>
            <a:r>
              <a:rPr lang="sv-SE" b="1" dirty="0">
                <a:solidFill>
                  <a:schemeClr val="bg2">
                    <a:lumMod val="25000"/>
                  </a:schemeClr>
                </a:solidFill>
              </a:rPr>
              <a:t>som tar hand </a:t>
            </a:r>
          </a:p>
          <a:p>
            <a:r>
              <a:rPr lang="sv-SE" b="1" dirty="0">
                <a:solidFill>
                  <a:schemeClr val="bg2">
                    <a:lumMod val="25000"/>
                  </a:schemeClr>
                </a:solidFill>
              </a:rPr>
              <a:t>om varandra </a:t>
            </a:r>
          </a:p>
        </p:txBody>
      </p:sp>
      <p:pic>
        <p:nvPicPr>
          <p:cNvPr id="1026" name="Picture 2" descr="Alpin, Betesmark, Kor, Boskap, Person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1162" y="2590710"/>
            <a:ext cx="1556219" cy="129574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100621" y="1956710"/>
            <a:ext cx="1145955" cy="646331"/>
          </a:xfrm>
          <a:prstGeom prst="rect">
            <a:avLst/>
          </a:prstGeom>
          <a:noFill/>
        </p:spPr>
        <p:txBody>
          <a:bodyPr wrap="none" rtlCol="0">
            <a:spAutoFit/>
          </a:bodyPr>
          <a:lstStyle/>
          <a:p>
            <a:r>
              <a:rPr lang="sv-SE" b="1" dirty="0">
                <a:solidFill>
                  <a:schemeClr val="bg2">
                    <a:lumMod val="25000"/>
                  </a:schemeClr>
                </a:solidFill>
              </a:rPr>
              <a:t>Mångfald</a:t>
            </a:r>
          </a:p>
          <a:p>
            <a:r>
              <a:rPr lang="sv-SE" b="1" dirty="0">
                <a:solidFill>
                  <a:schemeClr val="bg2">
                    <a:lumMod val="25000"/>
                  </a:schemeClr>
                </a:solidFill>
              </a:rPr>
              <a:t>Skog/åker</a:t>
            </a:r>
          </a:p>
        </p:txBody>
      </p:sp>
      <p:sp>
        <p:nvSpPr>
          <p:cNvPr id="18" name="Rectangle 17"/>
          <p:cNvSpPr>
            <a:spLocks noChangeArrowheads="1"/>
          </p:cNvSpPr>
          <p:nvPr/>
        </p:nvSpPr>
        <p:spPr bwMode="auto">
          <a:xfrm>
            <a:off x="0" y="-3459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51" name="Rectangle 50"/>
          <p:cNvSpPr/>
          <p:nvPr/>
        </p:nvSpPr>
        <p:spPr>
          <a:xfrm>
            <a:off x="5035465" y="4041723"/>
            <a:ext cx="1879822" cy="205426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2" name="Picture 6" descr="sustainable energ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8894" y="4696595"/>
            <a:ext cx="1723783" cy="135865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4993741" y="4139840"/>
            <a:ext cx="1657441" cy="646331"/>
          </a:xfrm>
          <a:prstGeom prst="rect">
            <a:avLst/>
          </a:prstGeom>
          <a:noFill/>
        </p:spPr>
        <p:txBody>
          <a:bodyPr wrap="none" rtlCol="0">
            <a:spAutoFit/>
          </a:bodyPr>
          <a:lstStyle/>
          <a:p>
            <a:r>
              <a:rPr lang="sv-SE" b="1" dirty="0">
                <a:solidFill>
                  <a:schemeClr val="bg2">
                    <a:lumMod val="25000"/>
                  </a:schemeClr>
                </a:solidFill>
              </a:rPr>
              <a:t>Stödenergi från</a:t>
            </a:r>
          </a:p>
          <a:p>
            <a:r>
              <a:rPr lang="sv-SE" b="1" dirty="0">
                <a:solidFill>
                  <a:schemeClr val="bg2">
                    <a:lumMod val="25000"/>
                  </a:schemeClr>
                </a:solidFill>
              </a:rPr>
              <a:t>flöden, inte bio</a:t>
            </a:r>
          </a:p>
        </p:txBody>
      </p:sp>
      <p:sp>
        <p:nvSpPr>
          <p:cNvPr id="54" name="Rectangle 53"/>
          <p:cNvSpPr/>
          <p:nvPr/>
        </p:nvSpPr>
        <p:spPr>
          <a:xfrm>
            <a:off x="3081983" y="4027863"/>
            <a:ext cx="1879822" cy="205426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TextBox 55"/>
          <p:cNvSpPr txBox="1"/>
          <p:nvPr/>
        </p:nvSpPr>
        <p:spPr>
          <a:xfrm>
            <a:off x="3040259" y="4125980"/>
            <a:ext cx="1887761" cy="646331"/>
          </a:xfrm>
          <a:prstGeom prst="rect">
            <a:avLst/>
          </a:prstGeom>
          <a:noFill/>
        </p:spPr>
        <p:txBody>
          <a:bodyPr wrap="none" rtlCol="0">
            <a:spAutoFit/>
          </a:bodyPr>
          <a:lstStyle/>
          <a:p>
            <a:r>
              <a:rPr lang="sv-SE" b="1" dirty="0">
                <a:solidFill>
                  <a:schemeClr val="bg2">
                    <a:lumMod val="25000"/>
                  </a:schemeClr>
                </a:solidFill>
              </a:rPr>
              <a:t>Återvinning, </a:t>
            </a:r>
          </a:p>
          <a:p>
            <a:r>
              <a:rPr lang="sv-SE" b="1" dirty="0">
                <a:solidFill>
                  <a:schemeClr val="bg2">
                    <a:lumMod val="25000"/>
                  </a:schemeClr>
                </a:solidFill>
              </a:rPr>
              <a:t>för metaller 100%</a:t>
            </a:r>
          </a:p>
        </p:txBody>
      </p:sp>
      <p:pic>
        <p:nvPicPr>
          <p:cNvPr id="5122" name="Picture 2" descr="Relaterad bil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8166" y="4777363"/>
            <a:ext cx="1698292" cy="131166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020297" y="722512"/>
            <a:ext cx="914400" cy="914400"/>
          </a:xfrm>
          <a:prstGeom prst="rect">
            <a:avLst/>
          </a:prstGeom>
          <a:noFill/>
        </p:spPr>
        <p:txBody>
          <a:bodyPr wrap="none" rtlCol="0">
            <a:noAutofit/>
          </a:bodyPr>
          <a:lstStyle/>
          <a:p>
            <a:pPr>
              <a:lnSpc>
                <a:spcPct val="110000"/>
              </a:lnSpc>
              <a:spcAft>
                <a:spcPts val="200"/>
              </a:spcAft>
            </a:pPr>
            <a:r>
              <a:rPr lang="sv-SE" sz="7200" dirty="0">
                <a:latin typeface="Futura Std Light" panose="020B0402020204020303" pitchFamily="34" charset="0"/>
              </a:rPr>
              <a:t>X</a:t>
            </a:r>
          </a:p>
        </p:txBody>
      </p:sp>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
        <p:nvSpPr>
          <p:cNvPr id="29" name="Rectangle 12">
            <a:extLst>
              <a:ext uri="{FF2B5EF4-FFF2-40B4-BE49-F238E27FC236}">
                <a16:creationId xmlns:a16="http://schemas.microsoft.com/office/drawing/2014/main" id="{C20E6361-1743-430A-ACC9-435D5C7719C7}"/>
              </a:ext>
            </a:extLst>
          </p:cNvPr>
          <p:cNvSpPr/>
          <p:nvPr/>
        </p:nvSpPr>
        <p:spPr>
          <a:xfrm>
            <a:off x="6944922" y="1956471"/>
            <a:ext cx="1879822" cy="205426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A86CC5F8-E239-4BF0-8A68-1F2991DF7632}"/>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7057014" y="2919514"/>
            <a:ext cx="1438720" cy="1015884"/>
          </a:xfrm>
          <a:prstGeom prst="rect">
            <a:avLst/>
          </a:prstGeom>
        </p:spPr>
      </p:pic>
      <p:sp>
        <p:nvSpPr>
          <p:cNvPr id="26" name="textruta 25">
            <a:extLst>
              <a:ext uri="{FF2B5EF4-FFF2-40B4-BE49-F238E27FC236}">
                <a16:creationId xmlns:a16="http://schemas.microsoft.com/office/drawing/2014/main" id="{4179BBA3-31E2-4602-960C-24BBDD45C3F5}"/>
              </a:ext>
            </a:extLst>
          </p:cNvPr>
          <p:cNvSpPr txBox="1"/>
          <p:nvPr/>
        </p:nvSpPr>
        <p:spPr>
          <a:xfrm>
            <a:off x="6937745" y="2026082"/>
            <a:ext cx="3737347" cy="923330"/>
          </a:xfrm>
          <a:prstGeom prst="rect">
            <a:avLst/>
          </a:prstGeom>
          <a:noFill/>
        </p:spPr>
        <p:txBody>
          <a:bodyPr wrap="square">
            <a:spAutoFit/>
          </a:bodyPr>
          <a:lstStyle/>
          <a:p>
            <a:r>
              <a:rPr lang="sv-SE" sz="1800" b="1" i="1" dirty="0">
                <a:solidFill>
                  <a:schemeClr val="bg2">
                    <a:lumMod val="25000"/>
                  </a:schemeClr>
                </a:solidFill>
              </a:rPr>
              <a:t>Inget</a:t>
            </a:r>
            <a:r>
              <a:rPr lang="sv-SE" sz="1800" b="1" dirty="0">
                <a:solidFill>
                  <a:schemeClr val="bg2">
                    <a:lumMod val="25000"/>
                  </a:schemeClr>
                </a:solidFill>
              </a:rPr>
              <a:t> läckage av</a:t>
            </a:r>
          </a:p>
          <a:p>
            <a:r>
              <a:rPr lang="sv-SE" b="1" dirty="0">
                <a:solidFill>
                  <a:schemeClr val="bg2">
                    <a:lumMod val="25000"/>
                  </a:schemeClr>
                </a:solidFill>
              </a:rPr>
              <a:t>ökande k</a:t>
            </a:r>
            <a:r>
              <a:rPr lang="sv-SE" sz="1800" b="1" dirty="0">
                <a:solidFill>
                  <a:schemeClr val="bg2">
                    <a:lumMod val="25000"/>
                  </a:schemeClr>
                </a:solidFill>
              </a:rPr>
              <a:t>emikalier</a:t>
            </a:r>
            <a:r>
              <a:rPr lang="sv-SE" b="1" dirty="0">
                <a:solidFill>
                  <a:schemeClr val="bg2">
                    <a:lumMod val="25000"/>
                  </a:schemeClr>
                </a:solidFill>
              </a:rPr>
              <a:t>:</a:t>
            </a:r>
            <a:endParaRPr lang="sv-SE" sz="1800" b="1" dirty="0">
              <a:solidFill>
                <a:schemeClr val="bg2">
                  <a:lumMod val="25000"/>
                </a:schemeClr>
              </a:solidFill>
            </a:endParaRPr>
          </a:p>
          <a:p>
            <a:r>
              <a:rPr lang="sv-SE" sz="1800" b="1" dirty="0">
                <a:solidFill>
                  <a:schemeClr val="bg2">
                    <a:lumMod val="25000"/>
                  </a:schemeClr>
                </a:solidFill>
              </a:rPr>
              <a:t>Långlivade, </a:t>
            </a:r>
            <a:r>
              <a:rPr lang="sv-SE" sz="1800" b="1" dirty="0" err="1">
                <a:solidFill>
                  <a:schemeClr val="bg2">
                    <a:lumMod val="25000"/>
                  </a:schemeClr>
                </a:solidFill>
              </a:rPr>
              <a:t>NOx</a:t>
            </a:r>
            <a:endParaRPr lang="sv-SE" sz="1800" b="1" dirty="0">
              <a:solidFill>
                <a:schemeClr val="bg2">
                  <a:lumMod val="25000"/>
                </a:schemeClr>
              </a:solidFill>
            </a:endParaRPr>
          </a:p>
        </p:txBody>
      </p:sp>
      <p:sp>
        <p:nvSpPr>
          <p:cNvPr id="32" name="Rectangle 50">
            <a:extLst>
              <a:ext uri="{FF2B5EF4-FFF2-40B4-BE49-F238E27FC236}">
                <a16:creationId xmlns:a16="http://schemas.microsoft.com/office/drawing/2014/main" id="{361D8028-5E5A-420F-86D4-437D4320FEFD}"/>
              </a:ext>
            </a:extLst>
          </p:cNvPr>
          <p:cNvSpPr/>
          <p:nvPr/>
        </p:nvSpPr>
        <p:spPr>
          <a:xfrm>
            <a:off x="6952883" y="4109063"/>
            <a:ext cx="1855790" cy="198692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objekt 29" descr="En bild som visar kulle&#10;&#10;Automatiskt genererad beskrivning">
            <a:extLst>
              <a:ext uri="{FF2B5EF4-FFF2-40B4-BE49-F238E27FC236}">
                <a16:creationId xmlns:a16="http://schemas.microsoft.com/office/drawing/2014/main" id="{056F8968-34F4-4B0B-AE9D-FE0AAFDA8FD4}"/>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094323" y="4696595"/>
            <a:ext cx="1609721" cy="1332728"/>
          </a:xfrm>
          <a:prstGeom prst="rect">
            <a:avLst/>
          </a:prstGeom>
        </p:spPr>
      </p:pic>
      <p:sp>
        <p:nvSpPr>
          <p:cNvPr id="33" name="TextBox 52">
            <a:extLst>
              <a:ext uri="{FF2B5EF4-FFF2-40B4-BE49-F238E27FC236}">
                <a16:creationId xmlns:a16="http://schemas.microsoft.com/office/drawing/2014/main" id="{1A2A3B58-1437-43FB-A4AD-3163CB608366}"/>
              </a:ext>
            </a:extLst>
          </p:cNvPr>
          <p:cNvSpPr txBox="1"/>
          <p:nvPr/>
        </p:nvSpPr>
        <p:spPr>
          <a:xfrm>
            <a:off x="7060000" y="4143385"/>
            <a:ext cx="1402885" cy="369332"/>
          </a:xfrm>
          <a:prstGeom prst="rect">
            <a:avLst/>
          </a:prstGeom>
          <a:noFill/>
        </p:spPr>
        <p:txBody>
          <a:bodyPr wrap="none" rtlCol="0">
            <a:spAutoFit/>
          </a:bodyPr>
          <a:lstStyle/>
          <a:p>
            <a:r>
              <a:rPr lang="sv-SE" b="1" i="1" dirty="0">
                <a:solidFill>
                  <a:schemeClr val="bg2">
                    <a:lumMod val="25000"/>
                  </a:schemeClr>
                </a:solidFill>
              </a:rPr>
              <a:t>Inget</a:t>
            </a:r>
            <a:r>
              <a:rPr lang="sv-SE" b="1" dirty="0">
                <a:solidFill>
                  <a:schemeClr val="bg2">
                    <a:lumMod val="25000"/>
                  </a:schemeClr>
                </a:solidFill>
              </a:rPr>
              <a:t> intrång</a:t>
            </a:r>
          </a:p>
        </p:txBody>
      </p:sp>
    </p:spTree>
    <p:extLst>
      <p:ext uri="{BB962C8B-B14F-4D97-AF65-F5344CB8AC3E}">
        <p14:creationId xmlns:p14="http://schemas.microsoft.com/office/powerpoint/2010/main" val="66190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3" y="0"/>
            <a:ext cx="12360381" cy="6858000"/>
          </a:xfrm>
          <a:prstGeom prst="rect">
            <a:avLst/>
          </a:prstGeom>
        </p:spPr>
      </p:pic>
    </p:spTree>
    <p:extLst>
      <p:ext uri="{BB962C8B-B14F-4D97-AF65-F5344CB8AC3E}">
        <p14:creationId xmlns:p14="http://schemas.microsoft.com/office/powerpoint/2010/main" val="294717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339" y="446939"/>
            <a:ext cx="8987323" cy="4398891"/>
          </a:xfrm>
          <a:prstGeom prst="rect">
            <a:avLst/>
          </a:prstGeom>
        </p:spPr>
      </p:pic>
      <p:pic>
        <p:nvPicPr>
          <p:cNvPr id="3"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2339" y="446939"/>
            <a:ext cx="8987323" cy="4398891"/>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2339" y="446939"/>
            <a:ext cx="8987323" cy="4398891"/>
          </a:xfrm>
          <a:prstGeom prst="rect">
            <a:avLst/>
          </a:prstGeom>
        </p:spPr>
      </p:pic>
      <p:pic>
        <p:nvPicPr>
          <p:cNvPr id="5"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2339" y="446939"/>
            <a:ext cx="8987323" cy="4398891"/>
          </a:xfrm>
          <a:prstGeom prst="rect">
            <a:avLst/>
          </a:prstGeom>
        </p:spPr>
      </p:pic>
      <p:pic>
        <p:nvPicPr>
          <p:cNvPr id="6"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2339" y="379687"/>
            <a:ext cx="9327931" cy="4398891"/>
          </a:xfrm>
          <a:prstGeom prst="rect">
            <a:avLst/>
          </a:prstGeom>
        </p:spPr>
      </p:pic>
      <p:grpSp>
        <p:nvGrpSpPr>
          <p:cNvPr id="8" name="Group 11"/>
          <p:cNvGrpSpPr/>
          <p:nvPr/>
        </p:nvGrpSpPr>
        <p:grpSpPr>
          <a:xfrm>
            <a:off x="8323963" y="349061"/>
            <a:ext cx="4158691" cy="1169214"/>
            <a:chOff x="8146417" y="737977"/>
            <a:chExt cx="2471589" cy="1169214"/>
          </a:xfrm>
        </p:grpSpPr>
        <p:sp>
          <p:nvSpPr>
            <p:cNvPr id="9" name="TextBox 7"/>
            <p:cNvSpPr txBox="1"/>
            <p:nvPr/>
          </p:nvSpPr>
          <p:spPr>
            <a:xfrm>
              <a:off x="8146417" y="754768"/>
              <a:ext cx="642134" cy="1018674"/>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0" lang="sv-SE" sz="6600" b="0" i="0" u="none" strike="noStrike" kern="0" cap="none" spc="0" normalizeH="0" baseline="0" noProof="0" dirty="0">
                  <a:ln>
                    <a:noFill/>
                  </a:ln>
                  <a:solidFill>
                    <a:srgbClr val="F89C1B"/>
                  </a:solidFill>
                  <a:effectLst/>
                  <a:uLnTx/>
                  <a:uFillTx/>
                  <a:latin typeface="Futura Std Medium" panose="020B0502020204020303" pitchFamily="34" charset="0"/>
                  <a:ea typeface="+mn-ea"/>
                  <a:cs typeface="+mn-cs"/>
                </a:rPr>
                <a:t>A</a:t>
              </a:r>
            </a:p>
          </p:txBody>
        </p:sp>
        <p:sp>
          <p:nvSpPr>
            <p:cNvPr id="10" name="TextBox 10"/>
            <p:cNvSpPr txBox="1"/>
            <p:nvPr/>
          </p:nvSpPr>
          <p:spPr>
            <a:xfrm>
              <a:off x="8605264" y="737977"/>
              <a:ext cx="2012742" cy="1169214"/>
            </a:xfrm>
            <a:prstGeom prst="rect">
              <a:avLst/>
            </a:prstGeom>
            <a:noFill/>
          </p:spPr>
          <p:txBody>
            <a:bodyPr wrap="square"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chemeClr val="accent2"/>
                  </a:solidFill>
                  <a:effectLst/>
                  <a:uLnTx/>
                  <a:uFillTx/>
                  <a:latin typeface="Futura Std Light" panose="020B0402020204020303" pitchFamily="34" charset="0"/>
                  <a:ea typeface="+mn-ea"/>
                  <a:cs typeface="+mn-cs"/>
                </a:rPr>
                <a:t>Vision</a:t>
              </a:r>
            </a:p>
            <a:p>
              <a:pPr marL="0" marR="0" lvl="0" indent="0" defTabSz="914400" rtl="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dirty="0">
                  <a:ln>
                    <a:noFill/>
                  </a:ln>
                  <a:effectLst/>
                  <a:uLnTx/>
                  <a:uFillTx/>
                  <a:latin typeface="Futura Std Light" panose="020B0402020204020303" pitchFamily="34" charset="0"/>
                  <a:ea typeface="+mn-ea"/>
                  <a:cs typeface="+mn-cs"/>
                </a:rPr>
                <a:t>Ett hållbart Skåne, Åland, Eindhoven, Trafik, Philips…</a:t>
              </a:r>
            </a:p>
          </p:txBody>
        </p:sp>
      </p:grpSp>
      <p:grpSp>
        <p:nvGrpSpPr>
          <p:cNvPr id="11" name="Group 12"/>
          <p:cNvGrpSpPr/>
          <p:nvPr/>
        </p:nvGrpSpPr>
        <p:grpSpPr>
          <a:xfrm>
            <a:off x="818035" y="4238587"/>
            <a:ext cx="4096662" cy="1365046"/>
            <a:chOff x="7780867" y="765415"/>
            <a:chExt cx="3814196" cy="1151616"/>
          </a:xfrm>
        </p:grpSpPr>
        <p:sp>
          <p:nvSpPr>
            <p:cNvPr id="12" name="TextBox 13"/>
            <p:cNvSpPr txBox="1"/>
            <p:nvPr/>
          </p:nvSpPr>
          <p:spPr>
            <a:xfrm>
              <a:off x="7780867" y="765415"/>
              <a:ext cx="642134" cy="1018674"/>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0" lang="sv-SE" sz="6600" b="0" i="0" u="none" strike="noStrike" kern="0" cap="none" spc="0" normalizeH="0" baseline="0" noProof="0" dirty="0">
                  <a:ln>
                    <a:noFill/>
                  </a:ln>
                  <a:solidFill>
                    <a:srgbClr val="F89C1B"/>
                  </a:solidFill>
                  <a:effectLst/>
                  <a:uLnTx/>
                  <a:uFillTx/>
                  <a:latin typeface="Futura Std Medium" panose="020B0502020204020303" pitchFamily="34" charset="0"/>
                  <a:ea typeface="+mn-ea"/>
                  <a:cs typeface="+mn-cs"/>
                </a:rPr>
                <a:t>B</a:t>
              </a:r>
            </a:p>
          </p:txBody>
        </p:sp>
        <p:sp>
          <p:nvSpPr>
            <p:cNvPr id="13" name="TextBox 14"/>
            <p:cNvSpPr txBox="1"/>
            <p:nvPr/>
          </p:nvSpPr>
          <p:spPr>
            <a:xfrm>
              <a:off x="8423000" y="898357"/>
              <a:ext cx="3172063" cy="101867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F89C1B"/>
                  </a:solidFill>
                  <a:effectLst/>
                  <a:uLnTx/>
                  <a:uFillTx/>
                  <a:latin typeface="Futura Std Light" panose="020B0402020204020303" pitchFamily="34" charset="0"/>
                  <a:ea typeface="+mn-ea"/>
                  <a:cs typeface="+mn-cs"/>
                </a:rPr>
                <a:t>Nuläget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0" cap="none" spc="0" normalizeH="0" baseline="0" noProof="0" dirty="0">
                  <a:ln>
                    <a:noFill/>
                  </a:ln>
                  <a:effectLst/>
                  <a:uLnTx/>
                  <a:uFillTx/>
                  <a:latin typeface="Futura Std Light" panose="020B0402020204020303" pitchFamily="34" charset="0"/>
                  <a:ea typeface="+mn-ea"/>
                  <a:cs typeface="+mn-cs"/>
                </a:rPr>
                <a:t>Svagheter?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0" cap="none" spc="0" normalizeH="0" baseline="0" noProof="0" dirty="0">
                  <a:ln>
                    <a:noFill/>
                  </a:ln>
                  <a:effectLst/>
                  <a:uLnTx/>
                  <a:uFillTx/>
                  <a:latin typeface="Futura Std Light" panose="020B0402020204020303" pitchFamily="34" charset="0"/>
                  <a:ea typeface="+mn-ea"/>
                  <a:cs typeface="+mn-cs"/>
                </a:rPr>
                <a:t>Styrkor?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89C1B"/>
                </a:solidFill>
                <a:effectLst/>
                <a:uLnTx/>
                <a:uFillTx/>
                <a:latin typeface="Futura Std Light" panose="020B0402020204020303" pitchFamily="34" charset="0"/>
                <a:ea typeface="+mn-ea"/>
                <a:cs typeface="+mn-cs"/>
              </a:endParaRPr>
            </a:p>
          </p:txBody>
        </p:sp>
      </p:grpSp>
      <p:grpSp>
        <p:nvGrpSpPr>
          <p:cNvPr id="14" name="Group 15"/>
          <p:cNvGrpSpPr/>
          <p:nvPr/>
        </p:nvGrpSpPr>
        <p:grpSpPr>
          <a:xfrm>
            <a:off x="7946594" y="4135650"/>
            <a:ext cx="3657348" cy="1189380"/>
            <a:chOff x="7790888" y="652579"/>
            <a:chExt cx="2765443" cy="1189380"/>
          </a:xfrm>
        </p:grpSpPr>
        <p:sp>
          <p:nvSpPr>
            <p:cNvPr id="15" name="TextBox 16"/>
            <p:cNvSpPr txBox="1"/>
            <p:nvPr/>
          </p:nvSpPr>
          <p:spPr>
            <a:xfrm>
              <a:off x="7790888" y="652579"/>
              <a:ext cx="642134" cy="1018674"/>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0" lang="sv-SE" sz="6600" b="0" i="0" u="none" strike="noStrike" kern="0" cap="none" spc="0" normalizeH="0" baseline="0" noProof="0" dirty="0">
                  <a:ln>
                    <a:noFill/>
                  </a:ln>
                  <a:solidFill>
                    <a:srgbClr val="F89C1B"/>
                  </a:solidFill>
                  <a:effectLst/>
                  <a:uLnTx/>
                  <a:uFillTx/>
                  <a:latin typeface="Futura Std Medium" panose="020B0502020204020303" pitchFamily="34" charset="0"/>
                  <a:ea typeface="+mn-ea"/>
                  <a:cs typeface="+mn-cs"/>
                </a:rPr>
                <a:t>C</a:t>
              </a:r>
            </a:p>
          </p:txBody>
        </p:sp>
        <p:sp>
          <p:nvSpPr>
            <p:cNvPr id="16" name="TextBox 17"/>
            <p:cNvSpPr txBox="1"/>
            <p:nvPr/>
          </p:nvSpPr>
          <p:spPr>
            <a:xfrm>
              <a:off x="8467083" y="814429"/>
              <a:ext cx="2089248" cy="102753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F89C1B"/>
                  </a:solidFill>
                  <a:effectLst/>
                  <a:uLnTx/>
                  <a:uFillTx/>
                  <a:latin typeface="Futura Std Light" panose="020B0402020204020303" pitchFamily="34" charset="0"/>
                  <a:ea typeface="+mn-ea"/>
                  <a:cs typeface="+mn-cs"/>
                </a:rPr>
                <a:t>Idégenerering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effectLst/>
                  <a:uLnTx/>
                  <a:uFillTx/>
                  <a:latin typeface="Futura Std Light" panose="020B0402020204020303" pitchFamily="34" charset="0"/>
                  <a:ea typeface="+mn-ea"/>
                  <a:cs typeface="+mn-cs"/>
                </a:rPr>
                <a:t>Tänkbara åtgärder?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effectLst/>
                  <a:uLnTx/>
                  <a:uFillTx/>
                  <a:latin typeface="Futura Std Light" panose="020B0402020204020303" pitchFamily="34" charset="0"/>
                  <a:ea typeface="+mn-ea"/>
                  <a:cs typeface="+mn-cs"/>
                </a:rPr>
                <a:t>Vilka verktyg behövs? </a:t>
              </a:r>
            </a:p>
          </p:txBody>
        </p:sp>
      </p:grpSp>
      <p:grpSp>
        <p:nvGrpSpPr>
          <p:cNvPr id="17" name="Group 18"/>
          <p:cNvGrpSpPr/>
          <p:nvPr/>
        </p:nvGrpSpPr>
        <p:grpSpPr>
          <a:xfrm>
            <a:off x="4914699" y="4904167"/>
            <a:ext cx="3197940" cy="1337672"/>
            <a:chOff x="601301" y="860233"/>
            <a:chExt cx="2322160" cy="1034120"/>
          </a:xfrm>
        </p:grpSpPr>
        <p:sp>
          <p:nvSpPr>
            <p:cNvPr id="18" name="TextBox 19"/>
            <p:cNvSpPr txBox="1"/>
            <p:nvPr/>
          </p:nvSpPr>
          <p:spPr>
            <a:xfrm>
              <a:off x="601301" y="875679"/>
              <a:ext cx="642134" cy="1018674"/>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0" lang="sv-SE" sz="6600" b="0" i="0" u="none" strike="noStrike" kern="0" cap="none" spc="0" normalizeH="0" baseline="0" noProof="0" dirty="0">
                  <a:ln>
                    <a:noFill/>
                  </a:ln>
                  <a:solidFill>
                    <a:srgbClr val="F89C1B"/>
                  </a:solidFill>
                  <a:effectLst/>
                  <a:uLnTx/>
                  <a:uFillTx/>
                  <a:latin typeface="Futura Std Medium" panose="020B0502020204020303" pitchFamily="34" charset="0"/>
                  <a:ea typeface="+mn-ea"/>
                  <a:cs typeface="+mn-cs"/>
                </a:rPr>
                <a:t>D</a:t>
              </a:r>
            </a:p>
          </p:txBody>
        </p:sp>
        <p:sp>
          <p:nvSpPr>
            <p:cNvPr id="19" name="TextBox 20"/>
            <p:cNvSpPr txBox="1"/>
            <p:nvPr/>
          </p:nvSpPr>
          <p:spPr>
            <a:xfrm>
              <a:off x="1241225" y="860233"/>
              <a:ext cx="1682236" cy="101867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F89C1B"/>
                  </a:solidFill>
                  <a:effectLst/>
                  <a:uLnTx/>
                  <a:uFillTx/>
                  <a:latin typeface="Futura Std Light" panose="020B0402020204020303" pitchFamily="34" charset="0"/>
                  <a:ea typeface="+mn-ea"/>
                  <a:cs typeface="+mn-cs"/>
                </a:rPr>
                <a:t>Prioritering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0" cap="none" spc="0" normalizeH="0" baseline="0" noProof="0" dirty="0">
                  <a:ln>
                    <a:noFill/>
                  </a:ln>
                  <a:effectLst/>
                  <a:uLnTx/>
                  <a:uFillTx/>
                  <a:latin typeface="Futura Std Light" panose="020B0402020204020303" pitchFamily="34" charset="0"/>
                  <a:ea typeface="+mn-ea"/>
                  <a:cs typeface="+mn-cs"/>
                </a:rPr>
                <a:t>Rätt riktning?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0" cap="none" spc="0" normalizeH="0" baseline="0" noProof="0" dirty="0">
                  <a:ln>
                    <a:noFill/>
                  </a:ln>
                  <a:effectLst/>
                  <a:uLnTx/>
                  <a:uFillTx/>
                  <a:latin typeface="Futura Std Light" panose="020B0402020204020303" pitchFamily="34" charset="0"/>
                  <a:ea typeface="+mn-ea"/>
                  <a:cs typeface="+mn-cs"/>
                </a:rPr>
                <a:t>Utvecklingsbart?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0" cap="none" spc="0" normalizeH="0" baseline="0" noProof="0" dirty="0">
                  <a:ln>
                    <a:noFill/>
                  </a:ln>
                  <a:effectLst/>
                  <a:uLnTx/>
                  <a:uFillTx/>
                  <a:latin typeface="Futura Std Light" panose="020B0402020204020303" pitchFamily="34" charset="0"/>
                  <a:ea typeface="+mn-ea"/>
                  <a:cs typeface="+mn-cs"/>
                </a:rPr>
                <a:t>Tid och pengar?</a:t>
              </a:r>
            </a:p>
          </p:txBody>
        </p:sp>
      </p:grpSp>
      <p:sp>
        <p:nvSpPr>
          <p:cNvPr id="20" name="TextBox 21"/>
          <p:cNvSpPr txBox="1"/>
          <p:nvPr/>
        </p:nvSpPr>
        <p:spPr>
          <a:xfrm>
            <a:off x="2150089" y="3345894"/>
            <a:ext cx="1026248" cy="347238"/>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0" lang="sv-SE" sz="1800" b="0" i="0" u="none" strike="noStrike" kern="0" cap="none" spc="0" normalizeH="0" baseline="0" noProof="0" dirty="0">
                <a:ln>
                  <a:noFill/>
                </a:ln>
                <a:solidFill>
                  <a:srgbClr val="FFFFFF"/>
                </a:solidFill>
                <a:effectLst/>
                <a:uLnTx/>
                <a:uFillTx/>
                <a:latin typeface="Futura Std Light" panose="020B0402020204020303" pitchFamily="34" charset="0"/>
                <a:ea typeface="+mn-ea"/>
                <a:cs typeface="+mn-cs"/>
              </a:rPr>
              <a:t>Idag</a:t>
            </a:r>
          </a:p>
        </p:txBody>
      </p:sp>
      <p:sp>
        <p:nvSpPr>
          <p:cNvPr id="21" name="TextBox 22"/>
          <p:cNvSpPr txBox="1"/>
          <p:nvPr/>
        </p:nvSpPr>
        <p:spPr>
          <a:xfrm>
            <a:off x="7026441" y="1958344"/>
            <a:ext cx="1026248" cy="347238"/>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0" lang="sv-SE" sz="1600" b="0" i="0" u="none" strike="noStrike" kern="0" cap="none" spc="0" normalizeH="0" baseline="0" noProof="0" dirty="0">
                <a:ln>
                  <a:noFill/>
                </a:ln>
                <a:solidFill>
                  <a:srgbClr val="FFFFFF"/>
                </a:solidFill>
                <a:effectLst/>
                <a:uLnTx/>
                <a:uFillTx/>
                <a:latin typeface="Futura Std Light" panose="020B0402020204020303" pitchFamily="34" charset="0"/>
                <a:ea typeface="+mn-ea"/>
                <a:cs typeface="+mn-cs"/>
              </a:rPr>
              <a:t>Framtid</a:t>
            </a:r>
          </a:p>
        </p:txBody>
      </p:sp>
      <p:grpSp>
        <p:nvGrpSpPr>
          <p:cNvPr id="22" name="Group 28"/>
          <p:cNvGrpSpPr/>
          <p:nvPr/>
        </p:nvGrpSpPr>
        <p:grpSpPr>
          <a:xfrm>
            <a:off x="9888584" y="1537622"/>
            <a:ext cx="566935" cy="1111153"/>
            <a:chOff x="9888584" y="2079607"/>
            <a:chExt cx="566935" cy="1111153"/>
          </a:xfrm>
        </p:grpSpPr>
        <p:pic>
          <p:nvPicPr>
            <p:cNvPr id="23"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28171" y="2079607"/>
              <a:ext cx="327348" cy="318602"/>
            </a:xfrm>
            <a:prstGeom prst="rect">
              <a:avLst/>
            </a:prstGeom>
          </p:spPr>
        </p:pic>
        <p:pic>
          <p:nvPicPr>
            <p:cNvPr id="24"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5557" y="2467834"/>
              <a:ext cx="327348" cy="318602"/>
            </a:xfrm>
            <a:prstGeom prst="rect">
              <a:avLst/>
            </a:prstGeom>
          </p:spPr>
        </p:pic>
        <p:pic>
          <p:nvPicPr>
            <p:cNvPr id="25"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8584" y="2874656"/>
              <a:ext cx="324850" cy="316104"/>
            </a:xfrm>
            <a:prstGeom prst="rect">
              <a:avLst/>
            </a:prstGeom>
          </p:spPr>
        </p:pic>
      </p:grpSp>
      <p:pic>
        <p:nvPicPr>
          <p:cNvPr id="27" name="Picture 2" descr="http://www.greendigitalcharter.eu/wp-content/uploads/2012/11/smart-city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3443" y="1657269"/>
            <a:ext cx="1355816" cy="7342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76350" y="2601463"/>
            <a:ext cx="330681" cy="321846"/>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38716" y="1564550"/>
            <a:ext cx="334925" cy="321848"/>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42449" y="1958438"/>
            <a:ext cx="334925" cy="321848"/>
          </a:xfrm>
          <a:prstGeom prst="rect">
            <a:avLst/>
          </a:prstGeom>
        </p:spPr>
      </p:pic>
      <p:pic>
        <p:nvPicPr>
          <p:cNvPr id="32" name="Picture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2831494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321733" y="1168518"/>
            <a:ext cx="11870267" cy="3505200"/>
          </a:xfrm>
        </p:spPr>
        <p:txBody>
          <a:bodyPr>
            <a:noAutofit/>
          </a:bodyPr>
          <a:lstStyle/>
          <a:p>
            <a:pPr marL="609600" indent="-609600">
              <a:lnSpc>
                <a:spcPct val="150000"/>
              </a:lnSpc>
              <a:spcBef>
                <a:spcPct val="0"/>
              </a:spcBef>
              <a:defRPr/>
            </a:pPr>
            <a:r>
              <a:rPr lang="en-US" sz="2400" dirty="0">
                <a:latin typeface="Futura Std Medium"/>
              </a:rPr>
              <a:t>ABCD </a:t>
            </a:r>
            <a:r>
              <a:rPr lang="en-US" sz="2400" dirty="0" err="1">
                <a:latin typeface="Futura Std Medium"/>
              </a:rPr>
              <a:t>förklaras</a:t>
            </a:r>
            <a:r>
              <a:rPr lang="en-US" sz="2400" dirty="0">
                <a:latin typeface="Futura Std Medium"/>
              </a:rPr>
              <a:t> </a:t>
            </a:r>
            <a:r>
              <a:rPr lang="en-US" sz="2400" dirty="0" err="1">
                <a:latin typeface="Futura Std Medium"/>
              </a:rPr>
              <a:t>som</a:t>
            </a:r>
            <a:r>
              <a:rPr lang="en-US" sz="2400" dirty="0">
                <a:latin typeface="Futura Std Medium"/>
              </a:rPr>
              <a:t> det </a:t>
            </a:r>
            <a:r>
              <a:rPr lang="en-US" sz="2400" dirty="0" err="1">
                <a:latin typeface="Futura Std Medium"/>
              </a:rPr>
              <a:t>naturliga</a:t>
            </a:r>
            <a:r>
              <a:rPr lang="en-US" sz="2400" dirty="0">
                <a:latin typeface="Futura Std Medium"/>
              </a:rPr>
              <a:t> </a:t>
            </a:r>
            <a:r>
              <a:rPr lang="en-US" sz="2400" dirty="0" err="1">
                <a:latin typeface="Futura Std Medium"/>
              </a:rPr>
              <a:t>tänkesätt</a:t>
            </a:r>
            <a:r>
              <a:rPr lang="en-US" sz="2400" dirty="0">
                <a:latin typeface="Futura Std Medium"/>
              </a:rPr>
              <a:t> det </a:t>
            </a:r>
            <a:r>
              <a:rPr lang="en-US" sz="2400" dirty="0" err="1">
                <a:latin typeface="Futura Std Medium"/>
              </a:rPr>
              <a:t>är</a:t>
            </a:r>
            <a:r>
              <a:rPr lang="en-US" sz="2400" dirty="0">
                <a:latin typeface="Futura Std Medium"/>
              </a:rPr>
              <a:t>.</a:t>
            </a:r>
          </a:p>
          <a:p>
            <a:pPr marL="609600" indent="-609600">
              <a:lnSpc>
                <a:spcPct val="150000"/>
              </a:lnSpc>
              <a:spcBef>
                <a:spcPct val="0"/>
              </a:spcBef>
              <a:defRPr/>
            </a:pPr>
            <a:r>
              <a:rPr lang="en-US" sz="2400" dirty="0" err="1">
                <a:latin typeface="Futura Std Medium"/>
              </a:rPr>
              <a:t>Låt</a:t>
            </a:r>
            <a:r>
              <a:rPr lang="en-US" sz="2400" dirty="0">
                <a:latin typeface="Futura Std Medium"/>
              </a:rPr>
              <a:t> </a:t>
            </a:r>
            <a:r>
              <a:rPr lang="en-US" sz="2400" dirty="0" err="1">
                <a:latin typeface="Futura Std Medium"/>
              </a:rPr>
              <a:t>dialogen</a:t>
            </a:r>
            <a:r>
              <a:rPr lang="en-US" sz="2400" dirty="0">
                <a:latin typeface="Futura Std Medium"/>
              </a:rPr>
              <a:t> </a:t>
            </a:r>
            <a:r>
              <a:rPr lang="en-US" sz="2400" dirty="0" err="1">
                <a:latin typeface="Futura Std Medium"/>
              </a:rPr>
              <a:t>flyta</a:t>
            </a:r>
            <a:r>
              <a:rPr lang="en-US" sz="2400" dirty="0">
                <a:latin typeface="Futura Std Medium"/>
              </a:rPr>
              <a:t>, </a:t>
            </a:r>
            <a:r>
              <a:rPr lang="en-US" sz="2400" dirty="0" err="1">
                <a:latin typeface="Futura Std Medium"/>
              </a:rPr>
              <a:t>listorna</a:t>
            </a:r>
            <a:r>
              <a:rPr lang="en-US" sz="2400" dirty="0">
                <a:latin typeface="Futura Std Medium"/>
              </a:rPr>
              <a:t> av </a:t>
            </a:r>
            <a:r>
              <a:rPr lang="en-US" sz="2400" dirty="0" err="1">
                <a:latin typeface="Futura Std Medium"/>
              </a:rPr>
              <a:t>förslag</a:t>
            </a:r>
            <a:r>
              <a:rPr lang="en-US" sz="2400" dirty="0">
                <a:latin typeface="Futura Std Medium"/>
              </a:rPr>
              <a:t> under A, B, C </a:t>
            </a:r>
            <a:r>
              <a:rPr lang="en-US" sz="2400" dirty="0" err="1">
                <a:latin typeface="Futura Std Medium"/>
              </a:rPr>
              <a:t>och</a:t>
            </a:r>
            <a:r>
              <a:rPr lang="en-US" sz="2400" dirty="0">
                <a:latin typeface="Futura Std Medium"/>
              </a:rPr>
              <a:t> D </a:t>
            </a:r>
            <a:r>
              <a:rPr lang="en-US" sz="2400" dirty="0" err="1">
                <a:latin typeface="Futura Std Medium"/>
              </a:rPr>
              <a:t>noteras</a:t>
            </a:r>
            <a:r>
              <a:rPr lang="en-US" sz="2400" dirty="0">
                <a:latin typeface="Futura Std Medium"/>
              </a:rPr>
              <a:t> </a:t>
            </a:r>
            <a:r>
              <a:rPr lang="en-US" sz="2400" dirty="0" err="1">
                <a:latin typeface="Futura Std Medium"/>
              </a:rPr>
              <a:t>parallellt</a:t>
            </a:r>
            <a:r>
              <a:rPr lang="en-US" sz="2400" dirty="0">
                <a:latin typeface="Futura Std Medium"/>
              </a:rPr>
              <a:t> </a:t>
            </a:r>
            <a:r>
              <a:rPr lang="en-US" sz="2400" dirty="0" err="1">
                <a:latin typeface="Futura Std Medium"/>
              </a:rPr>
              <a:t>i</a:t>
            </a:r>
            <a:r>
              <a:rPr lang="en-US" sz="2400" dirty="0">
                <a:latin typeface="Futura Std Medium"/>
              </a:rPr>
              <a:t> </a:t>
            </a:r>
            <a:r>
              <a:rPr lang="en-US" sz="2400" dirty="0" err="1">
                <a:latin typeface="Futura Std Medium"/>
              </a:rPr>
              <a:t>kreativ</a:t>
            </a:r>
            <a:r>
              <a:rPr lang="en-US" sz="2400" dirty="0">
                <a:latin typeface="Futura Std Medium"/>
              </a:rPr>
              <a:t> “ping-pong”. </a:t>
            </a:r>
          </a:p>
          <a:p>
            <a:pPr marL="609600" indent="-609600">
              <a:lnSpc>
                <a:spcPct val="150000"/>
              </a:lnSpc>
              <a:spcBef>
                <a:spcPct val="0"/>
              </a:spcBef>
              <a:defRPr/>
            </a:pPr>
            <a:r>
              <a:rPr lang="en-US" sz="2400" dirty="0" err="1">
                <a:latin typeface="Futura Std Medium"/>
              </a:rPr>
              <a:t>Förslagen</a:t>
            </a:r>
            <a:r>
              <a:rPr lang="en-US" sz="2400" dirty="0">
                <a:latin typeface="Futura Std Medium"/>
              </a:rPr>
              <a:t> </a:t>
            </a:r>
            <a:r>
              <a:rPr lang="en-US" sz="2400" dirty="0" err="1">
                <a:latin typeface="Futura Std Medium"/>
              </a:rPr>
              <a:t>i</a:t>
            </a:r>
            <a:r>
              <a:rPr lang="en-US" sz="2400" dirty="0">
                <a:latin typeface="Futura Std Medium"/>
              </a:rPr>
              <a:t> </a:t>
            </a:r>
            <a:r>
              <a:rPr lang="en-US" sz="2400" dirty="0" err="1">
                <a:latin typeface="Futura Std Medium"/>
              </a:rPr>
              <a:t>telegramstil</a:t>
            </a:r>
            <a:r>
              <a:rPr lang="en-US" sz="2400" dirty="0">
                <a:latin typeface="Futura Std Medium"/>
              </a:rPr>
              <a:t> </a:t>
            </a:r>
            <a:r>
              <a:rPr lang="en-US" sz="2400" dirty="0" err="1">
                <a:latin typeface="Futura Std Medium"/>
              </a:rPr>
              <a:t>på</a:t>
            </a:r>
            <a:r>
              <a:rPr lang="en-US" sz="2400" dirty="0">
                <a:latin typeface="Futura Std Medium"/>
              </a:rPr>
              <a:t> vita </a:t>
            </a:r>
            <a:r>
              <a:rPr lang="en-US" sz="2400" dirty="0" err="1">
                <a:latin typeface="Futura Std Medium"/>
              </a:rPr>
              <a:t>tavlan</a:t>
            </a:r>
            <a:r>
              <a:rPr lang="en-US" sz="2400" dirty="0">
                <a:latin typeface="Futura Std Medium"/>
              </a:rPr>
              <a:t> </a:t>
            </a:r>
            <a:r>
              <a:rPr lang="en-US" sz="2400" dirty="0" err="1">
                <a:latin typeface="Futura Std Medium"/>
              </a:rPr>
              <a:t>ökar</a:t>
            </a:r>
            <a:r>
              <a:rPr lang="en-US" sz="2400" dirty="0">
                <a:latin typeface="Futura Std Medium"/>
              </a:rPr>
              <a:t> </a:t>
            </a:r>
            <a:r>
              <a:rPr lang="en-US" sz="2400" dirty="0" err="1">
                <a:latin typeface="Futura Std Medium"/>
              </a:rPr>
              <a:t>gruppdynamiken</a:t>
            </a:r>
            <a:r>
              <a:rPr lang="en-US" sz="2400" dirty="0">
                <a:latin typeface="Futura Std Medium"/>
              </a:rPr>
              <a:t>.</a:t>
            </a:r>
          </a:p>
          <a:p>
            <a:pPr marL="609600" indent="-609600">
              <a:lnSpc>
                <a:spcPct val="150000"/>
              </a:lnSpc>
              <a:spcBef>
                <a:spcPct val="0"/>
              </a:spcBef>
              <a:defRPr/>
            </a:pPr>
            <a:r>
              <a:rPr lang="en-US" sz="2400" dirty="0" err="1">
                <a:latin typeface="Futura Std Medium"/>
              </a:rPr>
              <a:t>Även</a:t>
            </a:r>
            <a:r>
              <a:rPr lang="en-US" sz="2400" dirty="0">
                <a:latin typeface="Futura Std Medium"/>
              </a:rPr>
              <a:t> </a:t>
            </a:r>
            <a:r>
              <a:rPr lang="en-US" sz="2400" dirty="0" err="1">
                <a:latin typeface="Futura Std Medium"/>
              </a:rPr>
              <a:t>förslag</a:t>
            </a:r>
            <a:r>
              <a:rPr lang="en-US" sz="2400" dirty="0">
                <a:latin typeface="Futura Std Medium"/>
              </a:rPr>
              <a:t> “vid </a:t>
            </a:r>
            <a:r>
              <a:rPr lang="en-US" sz="2400" dirty="0" err="1">
                <a:latin typeface="Futura Std Medium"/>
              </a:rPr>
              <a:t>fel</a:t>
            </a:r>
            <a:r>
              <a:rPr lang="en-US" sz="2400" dirty="0">
                <a:latin typeface="Futura Std Medium"/>
              </a:rPr>
              <a:t> </a:t>
            </a:r>
            <a:r>
              <a:rPr lang="en-US" sz="2400" dirty="0" err="1">
                <a:latin typeface="Futura Std Medium"/>
              </a:rPr>
              <a:t>tillfälle</a:t>
            </a:r>
            <a:r>
              <a:rPr lang="en-US" sz="2400" dirty="0">
                <a:latin typeface="Futura Std Medium"/>
              </a:rPr>
              <a:t>”, </a:t>
            </a:r>
            <a:r>
              <a:rPr lang="en-US" sz="2400" dirty="0" err="1">
                <a:latin typeface="Futura Std Medium"/>
              </a:rPr>
              <a:t>listas</a:t>
            </a:r>
            <a:r>
              <a:rPr lang="en-US" sz="2400" dirty="0">
                <a:latin typeface="Futura Std Medium"/>
              </a:rPr>
              <a:t> fast </a:t>
            </a:r>
            <a:r>
              <a:rPr lang="en-US" sz="2400" dirty="0" err="1">
                <a:latin typeface="Futura Std Medium"/>
              </a:rPr>
              <a:t>på</a:t>
            </a:r>
            <a:r>
              <a:rPr lang="en-US" sz="2400" dirty="0">
                <a:latin typeface="Futura Std Medium"/>
              </a:rPr>
              <a:t> </a:t>
            </a:r>
            <a:r>
              <a:rPr lang="en-US" sz="2400" dirty="0" err="1">
                <a:latin typeface="Futura Std Medium"/>
              </a:rPr>
              <a:t>rätt</a:t>
            </a:r>
            <a:r>
              <a:rPr lang="en-US" sz="2400" dirty="0">
                <a:latin typeface="Futura Std Medium"/>
              </a:rPr>
              <a:t> plats </a:t>
            </a:r>
            <a:r>
              <a:rPr lang="en-US" sz="2400" dirty="0" err="1">
                <a:latin typeface="Futura Std Medium"/>
              </a:rPr>
              <a:t>i</a:t>
            </a:r>
            <a:r>
              <a:rPr lang="en-US" sz="2400" dirty="0">
                <a:latin typeface="Futura Std Medium"/>
              </a:rPr>
              <a:t> ABCD.</a:t>
            </a:r>
          </a:p>
          <a:p>
            <a:pPr marL="609600" indent="-609600">
              <a:lnSpc>
                <a:spcPct val="150000"/>
              </a:lnSpc>
              <a:spcBef>
                <a:spcPct val="0"/>
              </a:spcBef>
              <a:defRPr/>
            </a:pPr>
            <a:r>
              <a:rPr lang="en-US" sz="2400" dirty="0" err="1">
                <a:latin typeface="Futura Std Medium"/>
              </a:rPr>
              <a:t>Frågetecken</a:t>
            </a:r>
            <a:r>
              <a:rPr lang="en-US" sz="2400" dirty="0">
                <a:latin typeface="Futura Std Medium"/>
              </a:rPr>
              <a:t> </a:t>
            </a:r>
            <a:r>
              <a:rPr lang="en-US" sz="2400" dirty="0" err="1">
                <a:latin typeface="Futura Std Medium"/>
              </a:rPr>
              <a:t>jätteviktiga</a:t>
            </a:r>
            <a:r>
              <a:rPr lang="en-US" sz="2400" dirty="0">
                <a:latin typeface="Futura Std Medium"/>
              </a:rPr>
              <a:t> under B, de </a:t>
            </a:r>
            <a:r>
              <a:rPr lang="en-US" sz="2400" dirty="0" err="1">
                <a:latin typeface="Futura Std Medium"/>
              </a:rPr>
              <a:t>följs</a:t>
            </a:r>
            <a:r>
              <a:rPr lang="en-US" sz="2400" dirty="0">
                <a:latin typeface="Futura Std Medium"/>
              </a:rPr>
              <a:t> </a:t>
            </a:r>
            <a:r>
              <a:rPr lang="en-US" sz="2400" dirty="0" err="1">
                <a:latin typeface="Futura Std Medium"/>
              </a:rPr>
              <a:t>upp</a:t>
            </a:r>
            <a:r>
              <a:rPr lang="en-US" sz="2400" dirty="0">
                <a:latin typeface="Futura Std Medium"/>
              </a:rPr>
              <a:t> </a:t>
            </a:r>
            <a:r>
              <a:rPr lang="en-US" sz="2400" dirty="0" err="1">
                <a:latin typeface="Futura Std Medium"/>
              </a:rPr>
              <a:t>som</a:t>
            </a:r>
            <a:r>
              <a:rPr lang="en-US" sz="2400" dirty="0">
                <a:latin typeface="Futura Std Medium"/>
              </a:rPr>
              <a:t> “ta </a:t>
            </a:r>
            <a:r>
              <a:rPr lang="en-US" sz="2400" dirty="0" err="1">
                <a:latin typeface="Futura Std Medium"/>
              </a:rPr>
              <a:t>reda</a:t>
            </a:r>
            <a:r>
              <a:rPr lang="en-US" sz="2400" dirty="0">
                <a:latin typeface="Futura Std Medium"/>
              </a:rPr>
              <a:t> </a:t>
            </a:r>
            <a:r>
              <a:rPr lang="en-US" sz="2400" dirty="0" err="1">
                <a:latin typeface="Futura Std Medium"/>
              </a:rPr>
              <a:t>på</a:t>
            </a:r>
            <a:r>
              <a:rPr lang="en-US" sz="2400" dirty="0">
                <a:latin typeface="Futura Std Medium"/>
              </a:rPr>
              <a:t>” under C </a:t>
            </a:r>
            <a:r>
              <a:rPr lang="en-US" sz="2400" dirty="0" err="1">
                <a:latin typeface="Futura Std Medium"/>
              </a:rPr>
              <a:t>och</a:t>
            </a:r>
            <a:r>
              <a:rPr lang="en-US" sz="2400" dirty="0">
                <a:latin typeface="Futura Std Medium"/>
              </a:rPr>
              <a:t> D.</a:t>
            </a:r>
          </a:p>
          <a:p>
            <a:pPr marL="609600" indent="-609600">
              <a:lnSpc>
                <a:spcPct val="150000"/>
              </a:lnSpc>
              <a:spcBef>
                <a:spcPct val="0"/>
              </a:spcBef>
              <a:defRPr/>
            </a:pPr>
            <a:r>
              <a:rPr lang="en-US" sz="2400" dirty="0">
                <a:latin typeface="Futura Std Medium"/>
              </a:rPr>
              <a:t>Mot </a:t>
            </a:r>
            <a:r>
              <a:rPr lang="en-US" sz="2400" dirty="0" err="1">
                <a:latin typeface="Futura Std Medium"/>
              </a:rPr>
              <a:t>slutet</a:t>
            </a:r>
            <a:r>
              <a:rPr lang="en-US" sz="2400" dirty="0">
                <a:latin typeface="Futura Std Medium"/>
              </a:rPr>
              <a:t> av </a:t>
            </a:r>
            <a:r>
              <a:rPr lang="en-US" sz="2400" dirty="0" err="1">
                <a:latin typeface="Futura Std Medium"/>
              </a:rPr>
              <a:t>dialogen</a:t>
            </a:r>
            <a:r>
              <a:rPr lang="en-US" sz="2400" dirty="0">
                <a:latin typeface="Futura Std Medium"/>
              </a:rPr>
              <a:t> </a:t>
            </a:r>
            <a:r>
              <a:rPr lang="en-US" sz="2400" dirty="0" err="1">
                <a:latin typeface="Futura Std Medium"/>
              </a:rPr>
              <a:t>blir</a:t>
            </a:r>
            <a:r>
              <a:rPr lang="en-US" sz="2400" dirty="0">
                <a:latin typeface="Futura Std Medium"/>
              </a:rPr>
              <a:t> D </a:t>
            </a:r>
            <a:r>
              <a:rPr lang="en-US" sz="2400" dirty="0" err="1">
                <a:latin typeface="Futura Std Medium"/>
              </a:rPr>
              <a:t>allt</a:t>
            </a:r>
            <a:r>
              <a:rPr lang="en-US" sz="2400" dirty="0">
                <a:latin typeface="Futura Std Medium"/>
              </a:rPr>
              <a:t> </a:t>
            </a:r>
            <a:r>
              <a:rPr lang="en-US" sz="2400" dirty="0" err="1">
                <a:latin typeface="Futura Std Medium"/>
              </a:rPr>
              <a:t>viktigare</a:t>
            </a:r>
            <a:r>
              <a:rPr lang="en-US" sz="2400" dirty="0">
                <a:latin typeface="Futura Std Medium"/>
              </a:rPr>
              <a:t>, vi </a:t>
            </a:r>
            <a:r>
              <a:rPr lang="en-US" sz="2400" dirty="0" err="1">
                <a:latin typeface="Futura Std Medium"/>
              </a:rPr>
              <a:t>vill</a:t>
            </a:r>
            <a:r>
              <a:rPr lang="en-US" sz="2400" dirty="0">
                <a:latin typeface="Futura Std Medium"/>
              </a:rPr>
              <a:t> ha </a:t>
            </a:r>
            <a:r>
              <a:rPr lang="en-US" sz="2400" i="1" dirty="0" err="1">
                <a:latin typeface="Futura Std Medium"/>
              </a:rPr>
              <a:t>verkstad</a:t>
            </a:r>
            <a:r>
              <a:rPr lang="en-US" sz="2400" dirty="0">
                <a:latin typeface="Futura Std Medium"/>
              </a:rPr>
              <a:t>. </a:t>
            </a:r>
          </a:p>
          <a:p>
            <a:pPr marL="609600" indent="-609600">
              <a:lnSpc>
                <a:spcPct val="150000"/>
              </a:lnSpc>
              <a:spcBef>
                <a:spcPct val="0"/>
              </a:spcBef>
              <a:defRPr/>
            </a:pPr>
            <a:r>
              <a:rPr lang="en-US" sz="2400" dirty="0">
                <a:latin typeface="Futura Std Medium"/>
              </a:rPr>
              <a:t>Vid </a:t>
            </a:r>
            <a:r>
              <a:rPr lang="en-US" sz="2400" dirty="0" err="1">
                <a:latin typeface="Futura Std Medium"/>
              </a:rPr>
              <a:t>nästa</a:t>
            </a:r>
            <a:r>
              <a:rPr lang="en-US" sz="2400" dirty="0">
                <a:latin typeface="Futura Std Medium"/>
              </a:rPr>
              <a:t> ABCD </a:t>
            </a:r>
            <a:r>
              <a:rPr lang="en-US" sz="2400" dirty="0" err="1">
                <a:latin typeface="Futura Std Medium"/>
              </a:rPr>
              <a:t>möte</a:t>
            </a:r>
            <a:r>
              <a:rPr lang="en-US" sz="2400" dirty="0">
                <a:latin typeface="Futura Std Medium"/>
              </a:rPr>
              <a:t> </a:t>
            </a:r>
            <a:r>
              <a:rPr lang="en-US" sz="2400" dirty="0" err="1">
                <a:latin typeface="Futura Std Medium"/>
              </a:rPr>
              <a:t>hamnar</a:t>
            </a:r>
            <a:r>
              <a:rPr lang="en-US" sz="2400" dirty="0">
                <a:latin typeface="Futura Std Medium"/>
              </a:rPr>
              <a:t> “</a:t>
            </a:r>
            <a:r>
              <a:rPr lang="en-US" sz="2400" dirty="0" err="1">
                <a:latin typeface="Futura Std Medium"/>
              </a:rPr>
              <a:t>förra</a:t>
            </a:r>
            <a:r>
              <a:rPr lang="en-US" sz="2400" dirty="0">
                <a:latin typeface="Futura Std Medium"/>
              </a:rPr>
              <a:t> D </a:t>
            </a:r>
            <a:r>
              <a:rPr lang="en-US" sz="2400" dirty="0" err="1">
                <a:latin typeface="Futura Std Medium"/>
              </a:rPr>
              <a:t>listan</a:t>
            </a:r>
            <a:r>
              <a:rPr lang="en-US" sz="2400" dirty="0">
                <a:latin typeface="Futura Std Medium"/>
              </a:rPr>
              <a:t>” under </a:t>
            </a:r>
            <a:r>
              <a:rPr lang="en-US" sz="2400" dirty="0" err="1">
                <a:latin typeface="Futura Std Medium"/>
              </a:rPr>
              <a:t>nya</a:t>
            </a:r>
            <a:r>
              <a:rPr lang="en-US" sz="2400" dirty="0">
                <a:latin typeface="Futura Std Medium"/>
              </a:rPr>
              <a:t> B. </a:t>
            </a:r>
          </a:p>
          <a:p>
            <a:pPr marL="609600" indent="-609600">
              <a:lnSpc>
                <a:spcPct val="150000"/>
              </a:lnSpc>
              <a:spcBef>
                <a:spcPct val="0"/>
              </a:spcBef>
              <a:defRPr/>
            </a:pPr>
            <a:r>
              <a:rPr lang="en-US" sz="2400" dirty="0">
                <a:latin typeface="Futura Std Medium"/>
              </a:rPr>
              <a:t>ABCD </a:t>
            </a:r>
            <a:r>
              <a:rPr lang="en-US" sz="2400" dirty="0" err="1">
                <a:latin typeface="Futura Std Medium"/>
              </a:rPr>
              <a:t>på</a:t>
            </a:r>
            <a:r>
              <a:rPr lang="en-US" sz="2400" dirty="0">
                <a:latin typeface="Futura Std Medium"/>
              </a:rPr>
              <a:t> </a:t>
            </a:r>
            <a:r>
              <a:rPr lang="en-US" sz="2400" dirty="0" err="1">
                <a:latin typeface="Futura Std Medium"/>
              </a:rPr>
              <a:t>stormöten</a:t>
            </a:r>
            <a:r>
              <a:rPr lang="en-US" sz="2400" dirty="0">
                <a:latin typeface="Futura Std Medium"/>
              </a:rPr>
              <a:t>, </a:t>
            </a:r>
            <a:r>
              <a:rPr lang="en-US" sz="2400" dirty="0" err="1">
                <a:latin typeface="Futura Std Medium"/>
              </a:rPr>
              <a:t>och</a:t>
            </a:r>
            <a:r>
              <a:rPr lang="en-US" sz="2400" dirty="0">
                <a:latin typeface="Futura Std Medium"/>
              </a:rPr>
              <a:t> </a:t>
            </a:r>
            <a:r>
              <a:rPr lang="en-US" sz="2400" dirty="0" err="1">
                <a:latin typeface="Futura Std Medium"/>
              </a:rPr>
              <a:t>i</a:t>
            </a:r>
            <a:r>
              <a:rPr lang="en-US" sz="2400" dirty="0">
                <a:latin typeface="Futura Std Medium"/>
              </a:rPr>
              <a:t> </a:t>
            </a:r>
            <a:r>
              <a:rPr lang="en-US" sz="2400" dirty="0" err="1">
                <a:latin typeface="Futura Std Medium"/>
              </a:rPr>
              <a:t>hissar</a:t>
            </a:r>
            <a:r>
              <a:rPr lang="en-US" sz="2400" dirty="0">
                <a:latin typeface="Futura Std Medium"/>
              </a:rPr>
              <a:t>, </a:t>
            </a:r>
            <a:r>
              <a:rPr lang="en-US" sz="2400" dirty="0" err="1">
                <a:latin typeface="Futura Std Medium"/>
              </a:rPr>
              <a:t>korridorer</a:t>
            </a:r>
            <a:r>
              <a:rPr lang="en-US" sz="2400" dirty="0">
                <a:latin typeface="Futura Std Medium"/>
              </a:rPr>
              <a:t> </a:t>
            </a:r>
            <a:r>
              <a:rPr lang="en-US" sz="2400" dirty="0" err="1">
                <a:latin typeface="Futura Std Medium"/>
              </a:rPr>
              <a:t>och</a:t>
            </a:r>
            <a:r>
              <a:rPr lang="en-US" sz="2400" dirty="0">
                <a:latin typeface="Futura Std Medium"/>
              </a:rPr>
              <a:t> </a:t>
            </a:r>
            <a:r>
              <a:rPr lang="en-US" sz="2400" dirty="0" err="1">
                <a:latin typeface="Futura Std Medium"/>
              </a:rPr>
              <a:t>bilköer</a:t>
            </a:r>
            <a:r>
              <a:rPr lang="en-US" sz="2400" dirty="0">
                <a:latin typeface="Futura Std Medium"/>
              </a:rPr>
              <a:t>.  </a:t>
            </a:r>
          </a:p>
          <a:p>
            <a:pPr marL="609600" indent="-609600">
              <a:lnSpc>
                <a:spcPct val="150000"/>
              </a:lnSpc>
              <a:spcBef>
                <a:spcPct val="0"/>
              </a:spcBef>
              <a:defRPr/>
            </a:pPr>
            <a:endParaRPr lang="en-US" sz="2400" dirty="0">
              <a:latin typeface="Futura Std Medium"/>
            </a:endParaRPr>
          </a:p>
          <a:p>
            <a:pPr marL="0" indent="0">
              <a:lnSpc>
                <a:spcPct val="150000"/>
              </a:lnSpc>
              <a:spcBef>
                <a:spcPct val="0"/>
              </a:spcBef>
              <a:buNone/>
              <a:defRPr/>
            </a:pPr>
            <a:endParaRPr lang="en-US" sz="2400" dirty="0">
              <a:latin typeface="Futura Std Medium"/>
            </a:endParaRPr>
          </a:p>
          <a:p>
            <a:pPr marL="0" indent="0">
              <a:lnSpc>
                <a:spcPct val="150000"/>
              </a:lnSpc>
              <a:spcBef>
                <a:spcPct val="0"/>
              </a:spcBef>
              <a:buNone/>
              <a:defRPr/>
            </a:pPr>
            <a:endParaRPr lang="en-US" sz="2400" dirty="0">
              <a:latin typeface="Futura Std Medium"/>
            </a:endParaRPr>
          </a:p>
          <a:p>
            <a:pPr marL="609600" indent="-609600">
              <a:lnSpc>
                <a:spcPct val="150000"/>
              </a:lnSpc>
              <a:spcBef>
                <a:spcPct val="0"/>
              </a:spcBef>
              <a:buNone/>
              <a:defRPr/>
            </a:pPr>
            <a:endParaRPr lang="en-US" sz="2400" dirty="0">
              <a:latin typeface="Futura Std Medium"/>
            </a:endParaRPr>
          </a:p>
          <a:p>
            <a:pPr marL="609600" indent="-609600">
              <a:lnSpc>
                <a:spcPct val="150000"/>
              </a:lnSpc>
              <a:spcBef>
                <a:spcPct val="0"/>
              </a:spcBef>
              <a:buFontTx/>
              <a:buAutoNum type="arabicPeriod"/>
              <a:defRPr/>
            </a:pPr>
            <a:endParaRPr lang="en-US" sz="2400" dirty="0">
              <a:latin typeface="Futura Std Medium"/>
            </a:endParaRPr>
          </a:p>
          <a:p>
            <a:pPr marL="609600" indent="-609600">
              <a:lnSpc>
                <a:spcPct val="150000"/>
              </a:lnSpc>
              <a:spcBef>
                <a:spcPct val="0"/>
              </a:spcBef>
              <a:buNone/>
              <a:defRPr/>
            </a:pPr>
            <a:endParaRPr lang="en-US" sz="2400" dirty="0">
              <a:latin typeface="Futura Std Medium"/>
            </a:endParaRPr>
          </a:p>
        </p:txBody>
      </p:sp>
      <p:sp>
        <p:nvSpPr>
          <p:cNvPr id="5" name="Rectangle 15"/>
          <p:cNvSpPr>
            <a:spLocks noChangeArrowheads="1"/>
          </p:cNvSpPr>
          <p:nvPr/>
        </p:nvSpPr>
        <p:spPr bwMode="auto">
          <a:xfrm>
            <a:off x="-1190846" y="387884"/>
            <a:ext cx="13382846" cy="762000"/>
          </a:xfrm>
          <a:prstGeom prst="rect">
            <a:avLst/>
          </a:prstGeom>
          <a:noFill/>
          <a:ln w="9525">
            <a:noFill/>
            <a:miter lim="800000"/>
            <a:headEnd/>
            <a:tailEnd/>
          </a:ln>
        </p:spPr>
        <p:txBody>
          <a:bodyPr lIns="90488" tIns="44450" rIns="90488" bIns="44450"/>
          <a:lstStyle/>
          <a:p>
            <a:pPr marL="342900" indent="-342900" algn="ctr" defTabSz="762000">
              <a:spcBef>
                <a:spcPct val="50000"/>
              </a:spcBef>
              <a:defRPr/>
            </a:pPr>
            <a:r>
              <a:rPr lang="sv-SE" sz="4000" b="1" dirty="0">
                <a:latin typeface="Futura Std Medium"/>
              </a:rPr>
              <a:t> 			</a:t>
            </a:r>
            <a:r>
              <a:rPr lang="sv-SE" sz="4000" b="1" dirty="0">
                <a:solidFill>
                  <a:srgbClr val="CC6600"/>
                </a:solidFill>
                <a:latin typeface="Futura Std Medium"/>
              </a:rPr>
              <a:t>ABCD och moderering av dialog</a:t>
            </a:r>
            <a:endParaRPr lang="en-US" sz="4000" b="1" dirty="0">
              <a:solidFill>
                <a:srgbClr val="CC6600"/>
              </a:solidFill>
              <a:latin typeface="Futura Std Medium"/>
            </a:endParaRPr>
          </a:p>
        </p:txBody>
      </p:sp>
      <p:sp>
        <p:nvSpPr>
          <p:cNvPr id="4" name="Rectangle 3"/>
          <p:cNvSpPr/>
          <p:nvPr/>
        </p:nvSpPr>
        <p:spPr>
          <a:xfrm>
            <a:off x="156116" y="5977054"/>
            <a:ext cx="758283" cy="71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7438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7909" y="406408"/>
            <a:ext cx="914400" cy="914400"/>
          </a:xfrm>
          <a:prstGeom prst="rect">
            <a:avLst/>
          </a:prstGeom>
          <a:noFill/>
        </p:spPr>
        <p:txBody>
          <a:bodyPr wrap="none" rtlCol="0">
            <a:noAutofit/>
          </a:bodyPr>
          <a:lstStyle/>
          <a:p>
            <a:pPr>
              <a:lnSpc>
                <a:spcPct val="110000"/>
              </a:lnSpc>
              <a:spcAft>
                <a:spcPts val="200"/>
              </a:spcAft>
            </a:pPr>
            <a:r>
              <a:rPr lang="sv-SE" sz="4000" b="1" dirty="0">
                <a:solidFill>
                  <a:srgbClr val="CC6600"/>
                </a:solidFill>
                <a:latin typeface="Futura Std Light" panose="020B0402020204020303" pitchFamily="34" charset="0"/>
              </a:rPr>
              <a:t>Grupparbeten under ABCD dialog</a:t>
            </a:r>
          </a:p>
        </p:txBody>
      </p:sp>
      <p:sp>
        <p:nvSpPr>
          <p:cNvPr id="6" name="Rectangle 5"/>
          <p:cNvSpPr/>
          <p:nvPr/>
        </p:nvSpPr>
        <p:spPr>
          <a:xfrm>
            <a:off x="156117" y="6155474"/>
            <a:ext cx="809082" cy="59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Box 3"/>
          <p:cNvSpPr txBox="1"/>
          <p:nvPr/>
        </p:nvSpPr>
        <p:spPr>
          <a:xfrm>
            <a:off x="1250949" y="1320808"/>
            <a:ext cx="914400" cy="914400"/>
          </a:xfrm>
          <a:prstGeom prst="rect">
            <a:avLst/>
          </a:prstGeom>
          <a:noFill/>
        </p:spPr>
        <p:txBody>
          <a:bodyPr wrap="none" rtlCol="0">
            <a:noAutofit/>
          </a:bodyPr>
          <a:lstStyle/>
          <a:p>
            <a:pPr marL="342900" lvl="0" indent="-342900">
              <a:lnSpc>
                <a:spcPct val="150000"/>
              </a:lnSpc>
              <a:buFont typeface="Arial" panose="020B0604020202020204" pitchFamily="34" charset="0"/>
              <a:buChar char="•"/>
            </a:pPr>
            <a:r>
              <a:rPr lang="sv-SE" sz="2400" dirty="0">
                <a:latin typeface="Futura Std Medium"/>
              </a:rPr>
              <a:t>Människor samlas i den grupp eller vid det bord de vill.</a:t>
            </a:r>
          </a:p>
          <a:p>
            <a:pPr marL="342900" lvl="0" indent="-342900">
              <a:lnSpc>
                <a:spcPct val="150000"/>
              </a:lnSpc>
              <a:buFont typeface="Arial" panose="020B0604020202020204" pitchFamily="34" charset="0"/>
              <a:buChar char="•"/>
            </a:pPr>
            <a:r>
              <a:rPr lang="sv-SE" sz="2400" dirty="0">
                <a:latin typeface="Futura Std Medium"/>
              </a:rPr>
              <a:t>Ett ev. fokus på endera A, B, C eller D stimuleras av de andra tre.</a:t>
            </a:r>
          </a:p>
          <a:p>
            <a:pPr marL="342900" lvl="0" indent="-342900">
              <a:lnSpc>
                <a:spcPct val="150000"/>
              </a:lnSpc>
              <a:buFont typeface="Arial" panose="020B0604020202020204" pitchFamily="34" charset="0"/>
              <a:buChar char="•"/>
            </a:pPr>
            <a:r>
              <a:rPr lang="sv-SE" sz="2400" dirty="0">
                <a:latin typeface="Futura Std Medium"/>
              </a:rPr>
              <a:t>”Ordförande” vid varje bord håller tiden och ”</a:t>
            </a:r>
            <a:r>
              <a:rPr lang="sv-SE" sz="2400" dirty="0" err="1">
                <a:latin typeface="Futura Std Medium"/>
              </a:rPr>
              <a:t>telegramantecknar</a:t>
            </a:r>
            <a:r>
              <a:rPr lang="sv-SE" sz="2400" dirty="0">
                <a:latin typeface="Futura Std Medium"/>
              </a:rPr>
              <a:t>”. </a:t>
            </a:r>
          </a:p>
          <a:p>
            <a:pPr marL="342900" lvl="0" indent="-342900">
              <a:lnSpc>
                <a:spcPct val="150000"/>
              </a:lnSpc>
              <a:buFont typeface="Arial" panose="020B0604020202020204" pitchFamily="34" charset="0"/>
              <a:buChar char="•"/>
            </a:pPr>
            <a:r>
              <a:rPr lang="sv-SE" sz="2400" dirty="0">
                <a:latin typeface="Futura Std Medium"/>
              </a:rPr>
              <a:t>Nu dags för dialog i plenum, alla hör vad alla säger.  </a:t>
            </a:r>
          </a:p>
          <a:p>
            <a:pPr marL="342900" lvl="0" indent="-342900">
              <a:lnSpc>
                <a:spcPct val="150000"/>
              </a:lnSpc>
              <a:buFont typeface="Arial" panose="020B0604020202020204" pitchFamily="34" charset="0"/>
              <a:buChar char="•"/>
            </a:pPr>
            <a:r>
              <a:rPr lang="sv-SE" sz="2400" dirty="0">
                <a:latin typeface="Futura Std Medium"/>
              </a:rPr>
              <a:t>Anteckningar förs i telegramstil även av plenumsamtalets pingpong.</a:t>
            </a:r>
          </a:p>
          <a:p>
            <a:pPr marL="342900" lvl="0" indent="-342900">
              <a:lnSpc>
                <a:spcPct val="150000"/>
              </a:lnSpc>
              <a:buFont typeface="Arial" panose="020B0604020202020204" pitchFamily="34" charset="0"/>
              <a:buChar char="•"/>
            </a:pPr>
            <a:r>
              <a:rPr lang="sv-SE" sz="2400" dirty="0">
                <a:latin typeface="Futura Std Medium"/>
              </a:rPr>
              <a:t>Anteckningarna från bord och plenum samlas in. </a:t>
            </a:r>
          </a:p>
          <a:p>
            <a:pPr marL="342900" lvl="0" indent="-342900">
              <a:lnSpc>
                <a:spcPct val="150000"/>
              </a:lnSpc>
              <a:buFont typeface="Arial" panose="020B0604020202020204" pitchFamily="34" charset="0"/>
              <a:buChar char="•"/>
            </a:pPr>
            <a:r>
              <a:rPr lang="sv-SE" sz="2400" dirty="0">
                <a:latin typeface="Futura Std Medium"/>
              </a:rPr>
              <a:t>Sammanfattning sänds ut för godkännande till deltagarna.</a:t>
            </a:r>
          </a:p>
          <a:p>
            <a:pPr marL="342900" lvl="0" indent="-342900">
              <a:lnSpc>
                <a:spcPct val="150000"/>
              </a:lnSpc>
              <a:buFont typeface="Arial" panose="020B0604020202020204" pitchFamily="34" charset="0"/>
              <a:buChar char="•"/>
            </a:pPr>
            <a:r>
              <a:rPr lang="sv-SE" sz="2400" dirty="0">
                <a:latin typeface="Futura Std Medium"/>
              </a:rPr>
              <a:t>Slutrapport till alla, som underlag för nästa ABCD workshop.</a:t>
            </a:r>
          </a:p>
          <a:p>
            <a:pPr marL="342900" lvl="0" indent="-342900">
              <a:lnSpc>
                <a:spcPct val="150000"/>
              </a:lnSpc>
              <a:buFont typeface="Arial" panose="020B0604020202020204" pitchFamily="34" charset="0"/>
              <a:buChar char="•"/>
            </a:pPr>
            <a:r>
              <a:rPr lang="sv-SE" sz="2400" dirty="0">
                <a:latin typeface="Futura Std Medium"/>
              </a:rPr>
              <a:t>Klart!</a:t>
            </a:r>
          </a:p>
          <a:p>
            <a:pPr lvl="0">
              <a:lnSpc>
                <a:spcPct val="150000"/>
              </a:lnSpc>
            </a:pPr>
            <a:r>
              <a:rPr lang="sv-SE" sz="2400" dirty="0">
                <a:latin typeface="Futura Std Medium"/>
              </a:rPr>
              <a:t>  </a:t>
            </a:r>
          </a:p>
          <a:p>
            <a:pPr lvl="0">
              <a:lnSpc>
                <a:spcPct val="150000"/>
              </a:lnSpc>
            </a:pPr>
            <a:endParaRPr lang="sv-SE" sz="2400" dirty="0">
              <a:latin typeface="Futura Std Medium"/>
            </a:endParaRPr>
          </a:p>
        </p:txBody>
      </p:sp>
    </p:spTree>
    <p:extLst>
      <p:ext uri="{BB962C8B-B14F-4D97-AF65-F5344CB8AC3E}">
        <p14:creationId xmlns:p14="http://schemas.microsoft.com/office/powerpoint/2010/main" val="2231050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176" y="1544638"/>
            <a:ext cx="54419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txBox="1">
            <a:spLocks noChangeArrowheads="1"/>
          </p:cNvSpPr>
          <p:nvPr/>
        </p:nvSpPr>
        <p:spPr bwMode="auto">
          <a:xfrm>
            <a:off x="859747" y="330201"/>
            <a:ext cx="1066514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70000"/>
              </a:spcBef>
              <a:buClr>
                <a:schemeClr val="tx1"/>
              </a:buClr>
            </a:pPr>
            <a:r>
              <a:rPr lang="sv-SE" altLang="sv-SE" sz="3600" b="1" dirty="0">
                <a:solidFill>
                  <a:srgbClr val="CC6600"/>
                </a:solidFill>
                <a:latin typeface="Futura Std Medium"/>
              </a:rPr>
              <a:t>ABCD och formell management t ex ISO 14001</a:t>
            </a:r>
          </a:p>
          <a:p>
            <a:pPr>
              <a:spcBef>
                <a:spcPct val="70000"/>
              </a:spcBef>
              <a:buClr>
                <a:schemeClr val="tx1"/>
              </a:buClr>
            </a:pPr>
            <a:r>
              <a:rPr lang="sv-SE" altLang="sv-SE" sz="2800" b="1" dirty="0">
                <a:latin typeface="Futura Std Medium"/>
              </a:rPr>
              <a:t>   - ”Miljöledning” -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14164752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2289176" y="2328863"/>
            <a:ext cx="7402513" cy="3471862"/>
          </a:xfrm>
          <a:prstGeom prst="rect">
            <a:avLst/>
          </a:prstGeom>
          <a:noFill/>
          <a:ln>
            <a:noFill/>
          </a:ln>
          <a:effectLst/>
        </p:spPr>
        <p:txBody>
          <a:bodyPr/>
          <a:lstStyle/>
          <a:p>
            <a:pPr marL="457200" indent="-457200">
              <a:lnSpc>
                <a:spcPct val="90000"/>
              </a:lnSpc>
              <a:spcBef>
                <a:spcPts val="2400"/>
              </a:spcBef>
              <a:buClr>
                <a:schemeClr val="tx1"/>
              </a:buClr>
              <a:buFont typeface="Wingdings" pitchFamily="2" charset="2"/>
              <a:buChar char="ü"/>
              <a:defRPr/>
            </a:pPr>
            <a:r>
              <a:rPr lang="sv-SE" sz="2800" dirty="0">
                <a:latin typeface="Futura Std Medium"/>
              </a:rPr>
              <a:t>Ordning på mål &amp; handlingsplaner</a:t>
            </a:r>
          </a:p>
          <a:p>
            <a:pPr marL="457200" indent="-457200">
              <a:lnSpc>
                <a:spcPct val="90000"/>
              </a:lnSpc>
              <a:spcBef>
                <a:spcPts val="2400"/>
              </a:spcBef>
              <a:buClr>
                <a:schemeClr val="tx1"/>
              </a:buClr>
              <a:buFont typeface="Wingdings" pitchFamily="2" charset="2"/>
              <a:buChar char="ü"/>
              <a:defRPr/>
            </a:pPr>
            <a:r>
              <a:rPr lang="sv-SE" sz="2800" dirty="0">
                <a:latin typeface="Futura Std Medium"/>
              </a:rPr>
              <a:t>Ordning på lagar och andra krav</a:t>
            </a:r>
          </a:p>
          <a:p>
            <a:pPr marL="457200" indent="-457200">
              <a:lnSpc>
                <a:spcPct val="90000"/>
              </a:lnSpc>
              <a:spcBef>
                <a:spcPts val="2400"/>
              </a:spcBef>
              <a:buClr>
                <a:schemeClr val="tx1"/>
              </a:buClr>
              <a:buFont typeface="Wingdings" pitchFamily="2" charset="2"/>
              <a:buChar char="ü"/>
              <a:defRPr/>
            </a:pPr>
            <a:r>
              <a:rPr lang="sv-SE" sz="2800" dirty="0">
                <a:latin typeface="Futura Std Medium"/>
              </a:rPr>
              <a:t>Ordning för att undvika olyckor</a:t>
            </a:r>
          </a:p>
          <a:p>
            <a:pPr marL="457200" indent="-457200">
              <a:lnSpc>
                <a:spcPct val="90000"/>
              </a:lnSpc>
              <a:spcBef>
                <a:spcPts val="2400"/>
              </a:spcBef>
              <a:buClr>
                <a:schemeClr val="tx1"/>
              </a:buClr>
              <a:buFont typeface="Wingdings" pitchFamily="2" charset="2"/>
              <a:buChar char="ü"/>
              <a:defRPr/>
            </a:pPr>
            <a:r>
              <a:rPr lang="sv-SE" sz="2800" dirty="0">
                <a:latin typeface="Futura Std Medium"/>
              </a:rPr>
              <a:t>Beredskap för att mildra konsekvenser av olyckor</a:t>
            </a:r>
          </a:p>
          <a:p>
            <a:pPr marL="342900" indent="-342900">
              <a:lnSpc>
                <a:spcPct val="90000"/>
              </a:lnSpc>
              <a:spcBef>
                <a:spcPct val="20000"/>
              </a:spcBef>
              <a:spcAft>
                <a:spcPct val="20000"/>
              </a:spcAft>
              <a:defRPr/>
            </a:pPr>
            <a:endParaRPr lang="en-US" sz="2800" dirty="0">
              <a:latin typeface="Futura Std Medium"/>
            </a:endParaRPr>
          </a:p>
        </p:txBody>
      </p:sp>
      <p:sp>
        <p:nvSpPr>
          <p:cNvPr id="5123" name="Rectangle 3"/>
          <p:cNvSpPr txBox="1">
            <a:spLocks noChangeArrowheads="1"/>
          </p:cNvSpPr>
          <p:nvPr/>
        </p:nvSpPr>
        <p:spPr bwMode="auto">
          <a:xfrm>
            <a:off x="680484" y="255588"/>
            <a:ext cx="874214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70000"/>
              </a:spcBef>
              <a:buClr>
                <a:schemeClr val="tx1"/>
              </a:buClr>
            </a:pPr>
            <a:r>
              <a:rPr lang="sv-SE" altLang="sv-SE" sz="4000" b="1" dirty="0">
                <a:solidFill>
                  <a:srgbClr val="CC6600"/>
                </a:solidFill>
                <a:latin typeface="Futura Std Medium"/>
              </a:rPr>
              <a:t>Ledningssystem är antingen…</a:t>
            </a:r>
          </a:p>
        </p:txBody>
      </p:sp>
      <p:sp>
        <p:nvSpPr>
          <p:cNvPr id="5124" name="Rectangle 3"/>
          <p:cNvSpPr txBox="1">
            <a:spLocks noChangeArrowheads="1"/>
          </p:cNvSpPr>
          <p:nvPr/>
        </p:nvSpPr>
        <p:spPr bwMode="auto">
          <a:xfrm>
            <a:off x="680484" y="1291431"/>
            <a:ext cx="123975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70000"/>
              </a:spcBef>
              <a:buClr>
                <a:schemeClr val="tx1"/>
              </a:buClr>
            </a:pPr>
            <a:r>
              <a:rPr lang="sv-SE" altLang="sv-SE" sz="2800" dirty="0">
                <a:latin typeface="Futura Std Medium"/>
              </a:rPr>
              <a:t>Ett verktyg för att administrera verksamheten kring hushållsfrågor </a:t>
            </a:r>
            <a:endParaRPr lang="sv-SE" altLang="sv-SE" b="1" dirty="0">
              <a:latin typeface="Futura Std Medium"/>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36636608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txBox="1">
            <a:spLocks noChangeArrowheads="1"/>
          </p:cNvSpPr>
          <p:nvPr/>
        </p:nvSpPr>
        <p:spPr bwMode="auto">
          <a:xfrm>
            <a:off x="908732" y="209387"/>
            <a:ext cx="874214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70000"/>
              </a:spcBef>
              <a:buClr>
                <a:schemeClr val="tx1"/>
              </a:buClr>
            </a:pPr>
            <a:r>
              <a:rPr lang="sv-SE" altLang="sv-SE" sz="4000" b="1" dirty="0">
                <a:solidFill>
                  <a:srgbClr val="CC6600"/>
                </a:solidFill>
                <a:latin typeface="Futura Std Medium"/>
              </a:rPr>
              <a:t>…eller…</a:t>
            </a:r>
          </a:p>
        </p:txBody>
      </p:sp>
      <p:sp>
        <p:nvSpPr>
          <p:cNvPr id="5124" name="Rectangle 3"/>
          <p:cNvSpPr txBox="1">
            <a:spLocks noChangeArrowheads="1"/>
          </p:cNvSpPr>
          <p:nvPr/>
        </p:nvSpPr>
        <p:spPr bwMode="auto">
          <a:xfrm>
            <a:off x="995698" y="1258493"/>
            <a:ext cx="123975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70000"/>
              </a:spcBef>
              <a:buClr>
                <a:schemeClr val="tx1"/>
              </a:buClr>
            </a:pPr>
            <a:r>
              <a:rPr lang="sv-SE" altLang="sv-SE" sz="2800" dirty="0">
                <a:latin typeface="Futura Std Medium"/>
              </a:rPr>
              <a:t>…ordning på de stora frågorna:</a:t>
            </a:r>
            <a:endParaRPr lang="sv-SE" altLang="sv-SE" b="1" dirty="0">
              <a:latin typeface="Futura Std Medium"/>
            </a:endParaRPr>
          </a:p>
        </p:txBody>
      </p:sp>
      <p:sp>
        <p:nvSpPr>
          <p:cNvPr id="5" name="Rectangle 4"/>
          <p:cNvSpPr>
            <a:spLocks noChangeArrowheads="1"/>
          </p:cNvSpPr>
          <p:nvPr/>
        </p:nvSpPr>
        <p:spPr bwMode="auto">
          <a:xfrm>
            <a:off x="1348574" y="2010143"/>
            <a:ext cx="10398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sv-SE" altLang="sv-SE" dirty="0">
                <a:latin typeface="Arial" panose="020B0604020202020204" pitchFamily="34" charset="0"/>
              </a:rPr>
              <a:t>Har er organisation en gemensam definition av hållbarhet?</a:t>
            </a:r>
            <a:endParaRPr lang="en-GB" altLang="sv-SE" dirty="0">
              <a:latin typeface="Arial" panose="020B0604020202020204" pitchFamily="34" charset="0"/>
            </a:endParaRPr>
          </a:p>
        </p:txBody>
      </p:sp>
      <p:sp>
        <p:nvSpPr>
          <p:cNvPr id="6" name="Rectangle 4"/>
          <p:cNvSpPr>
            <a:spLocks noChangeArrowheads="1"/>
          </p:cNvSpPr>
          <p:nvPr/>
        </p:nvSpPr>
        <p:spPr bwMode="auto">
          <a:xfrm>
            <a:off x="1317574" y="3395737"/>
            <a:ext cx="10676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sv-SE" altLang="sv-SE" dirty="0">
                <a:latin typeface="Arial" panose="020B0604020202020204" pitchFamily="34" charset="0"/>
              </a:rPr>
              <a:t>Har ni identifierat era strategiska utmaningar och möjligheter på vägen till det hållbara målet?</a:t>
            </a:r>
            <a:endParaRPr lang="en-GB" altLang="sv-SE" dirty="0">
              <a:latin typeface="Arial" panose="020B0604020202020204" pitchFamily="34" charset="0"/>
            </a:endParaRPr>
          </a:p>
        </p:txBody>
      </p:sp>
      <p:sp>
        <p:nvSpPr>
          <p:cNvPr id="7" name="Rectangle 4"/>
          <p:cNvSpPr>
            <a:spLocks noChangeArrowheads="1"/>
          </p:cNvSpPr>
          <p:nvPr/>
        </p:nvSpPr>
        <p:spPr bwMode="auto">
          <a:xfrm>
            <a:off x="1348574" y="4457866"/>
            <a:ext cx="89068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sv-SE" altLang="sv-SE" dirty="0">
                <a:latin typeface="Arial" panose="020B0604020202020204" pitchFamily="34" charset="0"/>
              </a:rPr>
              <a:t>Vad är det viktigaste som ni planerar och genomför för att ta vara på möjligheterna och indikera resan?</a:t>
            </a:r>
            <a:endParaRPr lang="en-GB" altLang="sv-SE" dirty="0">
              <a:latin typeface="Arial" panose="020B0604020202020204" pitchFamily="34" charset="0"/>
            </a:endParaRPr>
          </a:p>
        </p:txBody>
      </p:sp>
      <p:sp>
        <p:nvSpPr>
          <p:cNvPr id="8" name="Rectangle 4"/>
          <p:cNvSpPr>
            <a:spLocks noChangeArrowheads="1"/>
          </p:cNvSpPr>
          <p:nvPr/>
        </p:nvSpPr>
        <p:spPr bwMode="auto">
          <a:xfrm>
            <a:off x="1317574" y="2702940"/>
            <a:ext cx="10398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sv-SE" altLang="sv-SE" dirty="0">
                <a:latin typeface="Arial" panose="020B0604020202020204" pitchFamily="34" charset="0"/>
              </a:rPr>
              <a:t>Har er organisation integrerat definitionen i bolagets strategiska mål?</a:t>
            </a:r>
            <a:endParaRPr lang="en-GB" altLang="sv-SE" dirty="0">
              <a:latin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02" y="5981420"/>
            <a:ext cx="691530" cy="691530"/>
          </a:xfrm>
          <a:prstGeom prst="rect">
            <a:avLst/>
          </a:prstGeom>
        </p:spPr>
      </p:pic>
    </p:spTree>
    <p:extLst>
      <p:ext uri="{BB962C8B-B14F-4D97-AF65-F5344CB8AC3E}">
        <p14:creationId xmlns:p14="http://schemas.microsoft.com/office/powerpoint/2010/main" val="1151193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193" y="1351914"/>
            <a:ext cx="6816596" cy="462462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6193" y="1351914"/>
            <a:ext cx="6816596" cy="462462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6193" y="1351914"/>
            <a:ext cx="6816596" cy="4624628"/>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6193" y="1351914"/>
            <a:ext cx="6816596" cy="4624628"/>
          </a:xfrm>
          <a:prstGeom prst="rect">
            <a:avLst/>
          </a:prstGeom>
        </p:spPr>
      </p:pic>
      <p:pic>
        <p:nvPicPr>
          <p:cNvPr id="11" name="Picture 2" descr="C:\Documents and Settings\Kristoffer\My Documents\My Dropbox\- - - - - - - - - - - - - eLEARNING finalisation\Kalle_value network.png"/>
          <p:cNvPicPr>
            <a:picLocks noChangeAspect="1" noChangeArrowheads="1"/>
          </p:cNvPicPr>
          <p:nvPr/>
        </p:nvPicPr>
        <p:blipFill>
          <a:blip r:embed="rId7" cstate="print"/>
          <a:srcRect/>
          <a:stretch>
            <a:fillRect/>
          </a:stretch>
        </p:blipFill>
        <p:spPr bwMode="auto">
          <a:xfrm>
            <a:off x="494193" y="3661459"/>
            <a:ext cx="2783521" cy="963333"/>
          </a:xfrm>
          <a:prstGeom prst="rect">
            <a:avLst/>
          </a:prstGeom>
          <a:noFill/>
        </p:spPr>
      </p:pic>
      <p:grpSp>
        <p:nvGrpSpPr>
          <p:cNvPr id="2" name="Group 11"/>
          <p:cNvGrpSpPr/>
          <p:nvPr/>
        </p:nvGrpSpPr>
        <p:grpSpPr>
          <a:xfrm>
            <a:off x="5485406" y="2995098"/>
            <a:ext cx="1333387" cy="1333387"/>
            <a:chOff x="7899608" y="2860722"/>
            <a:chExt cx="2611970" cy="2611970"/>
          </a:xfrm>
        </p:grpSpPr>
        <p:sp>
          <p:nvSpPr>
            <p:cNvPr id="13" name="Oval 11"/>
            <p:cNvSpPr>
              <a:spLocks noChangeArrowheads="1"/>
            </p:cNvSpPr>
            <p:nvPr/>
          </p:nvSpPr>
          <p:spPr bwMode="auto">
            <a:xfrm>
              <a:off x="8043267" y="2986791"/>
              <a:ext cx="2324653" cy="2324654"/>
            </a:xfrm>
            <a:prstGeom prst="ellipse">
              <a:avLst/>
            </a:prstGeom>
            <a:solidFill>
              <a:schemeClr val="accent3">
                <a:lumMod val="60000"/>
                <a:lumOff val="4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14" name="Oval 11"/>
            <p:cNvSpPr>
              <a:spLocks noChangeArrowheads="1"/>
            </p:cNvSpPr>
            <p:nvPr/>
          </p:nvSpPr>
          <p:spPr bwMode="auto">
            <a:xfrm>
              <a:off x="8291404" y="3068193"/>
              <a:ext cx="1828379" cy="1828379"/>
            </a:xfrm>
            <a:prstGeom prst="ellipse">
              <a:avLst/>
            </a:prstGeom>
            <a:solidFill>
              <a:schemeClr val="accent3">
                <a:lumMod val="40000"/>
                <a:lumOff val="6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15" name="Oval 25"/>
            <p:cNvSpPr>
              <a:spLocks noChangeArrowheads="1"/>
            </p:cNvSpPr>
            <p:nvPr/>
          </p:nvSpPr>
          <p:spPr bwMode="auto">
            <a:xfrm>
              <a:off x="7899608" y="2860722"/>
              <a:ext cx="2611970" cy="2611970"/>
            </a:xfrm>
            <a:prstGeom prst="ellipse">
              <a:avLst/>
            </a:prstGeom>
            <a:noFill/>
            <a:ln w="28575" algn="ctr">
              <a:solidFill>
                <a:schemeClr val="accent5"/>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2075" tIns="46037" rIns="92075" bIns="46037" anchor="ct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endParaRPr lang="en-US" altLang="sv-SE" sz="2400">
                <a:solidFill>
                  <a:schemeClr val="tx1"/>
                </a:solidFill>
                <a:latin typeface="Times" panose="02020603050405020304" pitchFamily="18" charset="0"/>
              </a:endParaRPr>
            </a:p>
          </p:txBody>
        </p:sp>
        <p:sp>
          <p:nvSpPr>
            <p:cNvPr id="16" name="Oval 11"/>
            <p:cNvSpPr>
              <a:spLocks noChangeArrowheads="1"/>
            </p:cNvSpPr>
            <p:nvPr/>
          </p:nvSpPr>
          <p:spPr bwMode="auto">
            <a:xfrm>
              <a:off x="8529707" y="3137506"/>
              <a:ext cx="1351773" cy="1351774"/>
            </a:xfrm>
            <a:prstGeom prst="ellipse">
              <a:avLst/>
            </a:prstGeom>
            <a:solidFill>
              <a:schemeClr val="accent3"/>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grpSp>
      <p:sp>
        <p:nvSpPr>
          <p:cNvPr id="17" name="Rectangle 13"/>
          <p:cNvSpPr>
            <a:spLocks noChangeArrowheads="1"/>
          </p:cNvSpPr>
          <p:nvPr/>
        </p:nvSpPr>
        <p:spPr bwMode="auto">
          <a:xfrm>
            <a:off x="5710590" y="3369272"/>
            <a:ext cx="1603504" cy="5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rgbClr val="336699"/>
                </a:solidFill>
                <a:latin typeface="Arial Narrow" panose="020B0606020202030204" pitchFamily="34" charset="0"/>
              </a:defRPr>
            </a:lvl1pPr>
            <a:lvl2pPr marL="742950" indent="-285750">
              <a:spcBef>
                <a:spcPct val="20000"/>
              </a:spcBef>
              <a:buChar char="–"/>
              <a:defRPr sz="2200">
                <a:solidFill>
                  <a:srgbClr val="CC6600"/>
                </a:solidFill>
                <a:latin typeface="Arial Narrow" panose="020B0606020202030204" pitchFamily="34" charset="0"/>
              </a:defRPr>
            </a:lvl2pPr>
            <a:lvl3pPr marL="1143000" indent="-228600">
              <a:spcBef>
                <a:spcPct val="20000"/>
              </a:spcBef>
              <a:buChar char="•"/>
              <a:defRPr sz="2200">
                <a:solidFill>
                  <a:srgbClr val="CC6600"/>
                </a:solidFill>
                <a:latin typeface="Arial Narrow" panose="020B0606020202030204" pitchFamily="34" charset="0"/>
              </a:defRPr>
            </a:lvl3pPr>
            <a:lvl4pPr marL="1600200" indent="-228600">
              <a:spcBef>
                <a:spcPct val="20000"/>
              </a:spcBef>
              <a:buChar char="–"/>
              <a:defRPr sz="2000">
                <a:solidFill>
                  <a:srgbClr val="CC6600"/>
                </a:solidFill>
                <a:latin typeface="Arial Narrow" panose="020B0606020202030204" pitchFamily="34" charset="0"/>
              </a:defRPr>
            </a:lvl4pPr>
            <a:lvl5pPr marL="2057400" indent="-228600">
              <a:spcBef>
                <a:spcPct val="20000"/>
              </a:spcBef>
              <a:buChar char="»"/>
              <a:defRPr sz="2000">
                <a:solidFill>
                  <a:srgbClr val="CC6600"/>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rgbClr val="CC6600"/>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rgbClr val="CC6600"/>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rgbClr val="CC6600"/>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rgbClr val="CC6600"/>
                </a:solidFill>
                <a:latin typeface="Arial Narrow" panose="020B0606020202030204" pitchFamily="34" charset="0"/>
              </a:defRPr>
            </a:lvl9pPr>
          </a:lstStyle>
          <a:p>
            <a:pPr eaLnBrk="1" hangingPunct="1">
              <a:spcBef>
                <a:spcPts val="300"/>
              </a:spcBef>
              <a:buClr>
                <a:srgbClr val="606060"/>
              </a:buClr>
              <a:buFontTx/>
              <a:buNone/>
            </a:pPr>
            <a:r>
              <a:rPr lang="en-US" altLang="sv-SE" sz="1600" spc="160" dirty="0">
                <a:solidFill>
                  <a:schemeClr val="tx1"/>
                </a:solidFill>
                <a:latin typeface="Futura Std Medium" pitchFamily="34" charset="0"/>
              </a:rPr>
              <a:t>VISION</a:t>
            </a:r>
          </a:p>
        </p:txBody>
      </p:sp>
      <p:sp>
        <p:nvSpPr>
          <p:cNvPr id="19" name="Title 1"/>
          <p:cNvSpPr txBox="1">
            <a:spLocks/>
          </p:cNvSpPr>
          <p:nvPr/>
        </p:nvSpPr>
        <p:spPr>
          <a:xfrm>
            <a:off x="203461" y="-39371"/>
            <a:ext cx="12192000" cy="1325563"/>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kern="1200" cap="all" spc="510" baseline="0">
                <a:solidFill>
                  <a:schemeClr val="tx1"/>
                </a:solidFill>
                <a:latin typeface="Futura Std Medium" panose="020B0502020204020303" pitchFamily="34" charset="0"/>
                <a:ea typeface="+mj-ea"/>
                <a:cs typeface="+mj-cs"/>
              </a:defRPr>
            </a:lvl1pPr>
          </a:lstStyle>
          <a:p>
            <a:r>
              <a:rPr lang="sv-SE" dirty="0">
                <a:solidFill>
                  <a:srgbClr val="000000"/>
                </a:solidFill>
              </a:rPr>
              <a:t>Hållbar utveckling</a:t>
            </a:r>
          </a:p>
          <a:p>
            <a:r>
              <a:rPr lang="sv-SE" sz="2400" dirty="0">
                <a:solidFill>
                  <a:srgbClr val="000000"/>
                </a:solidFill>
              </a:rPr>
              <a:t>- Dynamisk utmaning - </a:t>
            </a:r>
          </a:p>
        </p:txBody>
      </p:sp>
      <p:sp>
        <p:nvSpPr>
          <p:cNvPr id="18" name="Text Box 7"/>
          <p:cNvSpPr txBox="1">
            <a:spLocks noChangeArrowheads="1"/>
          </p:cNvSpPr>
          <p:nvPr/>
        </p:nvSpPr>
        <p:spPr bwMode="auto">
          <a:xfrm>
            <a:off x="7667683" y="1665159"/>
            <a:ext cx="4455377"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ts val="600"/>
              </a:spcBef>
              <a:spcAft>
                <a:spcPct val="0"/>
              </a:spcAft>
              <a:buFontTx/>
              <a:buNone/>
            </a:pPr>
            <a:r>
              <a:rPr lang="sv-SE" altLang="sv-SE" sz="2000" u="sng" cap="all" spc="400" dirty="0">
                <a:solidFill>
                  <a:schemeClr val="tx1"/>
                </a:solidFill>
                <a:latin typeface="Futura Std Light"/>
                <a:cs typeface="Courier New" panose="02070309020205020404" pitchFamily="49" charset="0"/>
              </a:rPr>
              <a:t>Hur sluta förlora…</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Skogar</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Bördiga jordar</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Fosfat</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Biologisk mångfald</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Renhet</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metaller</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Grundvatten</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Tillit</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Lojalitet</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Trygghet</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Adekvat ekonomi</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a:t>
            </a:r>
          </a:p>
          <a:p>
            <a:pPr>
              <a:spcBef>
                <a:spcPts val="600"/>
              </a:spcBef>
              <a:spcAft>
                <a:spcPct val="0"/>
              </a:spcAft>
              <a:buFontTx/>
              <a:buNone/>
            </a:pPr>
            <a:r>
              <a:rPr lang="sv-SE" altLang="sv-SE" sz="1800" cap="all" spc="400" dirty="0">
                <a:solidFill>
                  <a:schemeClr val="tx1"/>
                </a:solidFill>
                <a:latin typeface="Futura Std Light"/>
                <a:cs typeface="Courier New" panose="02070309020205020404" pitchFamily="49" charset="0"/>
              </a:rPr>
              <a:t> </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560" y="6030407"/>
            <a:ext cx="691530" cy="691530"/>
          </a:xfrm>
          <a:prstGeom prst="rect">
            <a:avLst/>
          </a:prstGeom>
        </p:spPr>
      </p:pic>
    </p:spTree>
    <p:extLst>
      <p:ext uri="{BB962C8B-B14F-4D97-AF65-F5344CB8AC3E}">
        <p14:creationId xmlns:p14="http://schemas.microsoft.com/office/powerpoint/2010/main" val="2904213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124200" y="2438401"/>
            <a:ext cx="6172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200000"/>
              </a:lnSpc>
              <a:spcBef>
                <a:spcPct val="100000"/>
              </a:spcBef>
              <a:spcAft>
                <a:spcPct val="75000"/>
              </a:spcAft>
            </a:pPr>
            <a:r>
              <a:rPr lang="sv-SE" altLang="sv-SE" sz="2800" b="1">
                <a:latin typeface="Helvetica" panose="020B0604020202020204" pitchFamily="34" charset="0"/>
              </a:rPr>
              <a:t>”Ledning är att göra saker rätt. Ledarskap är att göra rätt saker.”</a:t>
            </a:r>
          </a:p>
        </p:txBody>
      </p:sp>
      <p:sp>
        <p:nvSpPr>
          <p:cNvPr id="19459" name="Rectangle 4"/>
          <p:cNvSpPr>
            <a:spLocks noChangeArrowheads="1"/>
          </p:cNvSpPr>
          <p:nvPr/>
        </p:nvSpPr>
        <p:spPr bwMode="auto">
          <a:xfrm>
            <a:off x="2590800" y="2133600"/>
            <a:ext cx="7162800" cy="2590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sv-SE" altLang="sv-SE"/>
          </a:p>
        </p:txBody>
      </p:sp>
      <p:sp>
        <p:nvSpPr>
          <p:cNvPr id="19460" name="Text Box 5"/>
          <p:cNvSpPr txBox="1">
            <a:spLocks noChangeArrowheads="1"/>
          </p:cNvSpPr>
          <p:nvPr/>
        </p:nvSpPr>
        <p:spPr bwMode="auto">
          <a:xfrm>
            <a:off x="6477000" y="5334001"/>
            <a:ext cx="358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sv-SE" altLang="sv-SE" sz="1800" b="1">
                <a:latin typeface="Helvetica" panose="020B0604020202020204" pitchFamily="34" charset="0"/>
              </a:rPr>
              <a:t>Peter Drucker &amp; Warren Bennis</a:t>
            </a:r>
            <a:endParaRPr lang="sv-SE" altLang="sv-SE">
              <a:latin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23873937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5393" y="1544638"/>
            <a:ext cx="54419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txBox="1">
            <a:spLocks noChangeArrowheads="1"/>
          </p:cNvSpPr>
          <p:nvPr/>
        </p:nvSpPr>
        <p:spPr bwMode="auto">
          <a:xfrm>
            <a:off x="1242204" y="330201"/>
            <a:ext cx="10765766"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70000"/>
              </a:spcBef>
              <a:buClr>
                <a:schemeClr val="tx1"/>
              </a:buClr>
            </a:pPr>
            <a:r>
              <a:rPr lang="sv-SE" altLang="sv-SE" sz="3600" b="1" dirty="0">
                <a:solidFill>
                  <a:srgbClr val="CC6600"/>
                </a:solidFill>
                <a:latin typeface="Futura Std Medium"/>
              </a:rPr>
              <a:t>Från management till ledarskap och ägarskap</a:t>
            </a:r>
          </a:p>
          <a:p>
            <a:pPr>
              <a:spcBef>
                <a:spcPct val="70000"/>
              </a:spcBef>
              <a:buClr>
                <a:schemeClr val="tx1"/>
              </a:buClr>
            </a:pPr>
            <a:r>
              <a:rPr lang="sv-SE" altLang="sv-SE" sz="2800" b="1" dirty="0">
                <a:latin typeface="Futura Std Medium"/>
              </a:rPr>
              <a:t>                                   </a:t>
            </a:r>
          </a:p>
        </p:txBody>
      </p:sp>
      <p:sp>
        <p:nvSpPr>
          <p:cNvPr id="12" name="Rectangle 8"/>
          <p:cNvSpPr>
            <a:spLocks noChangeArrowheads="1"/>
          </p:cNvSpPr>
          <p:nvPr/>
        </p:nvSpPr>
        <p:spPr bwMode="auto">
          <a:xfrm rot="21146169">
            <a:off x="7483373" y="2715044"/>
            <a:ext cx="1498607" cy="3603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sv-SE" sz="1800" b="1">
              <a:latin typeface="Arial" panose="020B0604020202020204" pitchFamily="34" charset="0"/>
            </a:endParaRPr>
          </a:p>
        </p:txBody>
      </p:sp>
      <p:sp>
        <p:nvSpPr>
          <p:cNvPr id="18" name="Rectangle 16"/>
          <p:cNvSpPr>
            <a:spLocks noChangeArrowheads="1"/>
          </p:cNvSpPr>
          <p:nvPr/>
        </p:nvSpPr>
        <p:spPr bwMode="auto">
          <a:xfrm rot="21407402">
            <a:off x="8979171" y="4616484"/>
            <a:ext cx="2184400" cy="3603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sv-SE" sz="1800" b="1">
              <a:latin typeface="Arial" panose="020B0604020202020204" pitchFamily="34" charset="0"/>
            </a:endParaRPr>
          </a:p>
        </p:txBody>
      </p:sp>
      <p:sp>
        <p:nvSpPr>
          <p:cNvPr id="2" name="TextBox 1"/>
          <p:cNvSpPr txBox="1"/>
          <p:nvPr/>
        </p:nvSpPr>
        <p:spPr>
          <a:xfrm>
            <a:off x="8865648" y="3593798"/>
            <a:ext cx="914400" cy="914400"/>
          </a:xfrm>
          <a:prstGeom prst="rect">
            <a:avLst/>
          </a:prstGeom>
          <a:noFill/>
        </p:spPr>
        <p:txBody>
          <a:bodyPr wrap="none" rtlCol="0">
            <a:noAutofit/>
          </a:bodyPr>
          <a:lstStyle/>
          <a:p>
            <a:pPr>
              <a:lnSpc>
                <a:spcPct val="110000"/>
              </a:lnSpc>
              <a:spcAft>
                <a:spcPts val="200"/>
              </a:spcAft>
            </a:pPr>
            <a:r>
              <a:rPr lang="sv-SE" sz="2000" b="1" u="sng" dirty="0">
                <a:latin typeface="Futura Std Light" panose="020B0402020204020303" pitchFamily="34" charset="0"/>
              </a:rPr>
              <a:t>Ledningen är med</a:t>
            </a:r>
          </a:p>
          <a:p>
            <a:pPr marL="457200" indent="-457200">
              <a:lnSpc>
                <a:spcPct val="110000"/>
              </a:lnSpc>
              <a:spcAft>
                <a:spcPts val="200"/>
              </a:spcAft>
              <a:buAutoNum type="arabicPeriod"/>
            </a:pPr>
            <a:r>
              <a:rPr lang="sv-SE" sz="2000" b="1" dirty="0">
                <a:latin typeface="Futura Std Light" panose="020B0402020204020303" pitchFamily="34" charset="0"/>
              </a:rPr>
              <a:t>Målbild (A)</a:t>
            </a:r>
          </a:p>
          <a:p>
            <a:pPr marL="457200" indent="-457200">
              <a:lnSpc>
                <a:spcPct val="110000"/>
              </a:lnSpc>
              <a:spcAft>
                <a:spcPts val="200"/>
              </a:spcAft>
              <a:buAutoNum type="arabicPeriod"/>
            </a:pPr>
            <a:r>
              <a:rPr lang="sv-SE" sz="2000" b="1" dirty="0">
                <a:latin typeface="Futura Std Light" panose="020B0402020204020303" pitchFamily="34" charset="0"/>
              </a:rPr>
              <a:t>Nulägesanalys (B)</a:t>
            </a:r>
          </a:p>
          <a:p>
            <a:pPr marL="457200" indent="-457200">
              <a:lnSpc>
                <a:spcPct val="110000"/>
              </a:lnSpc>
              <a:spcAft>
                <a:spcPts val="200"/>
              </a:spcAft>
              <a:buAutoNum type="arabicPeriod"/>
            </a:pPr>
            <a:r>
              <a:rPr lang="sv-SE" sz="2000" b="1" dirty="0">
                <a:latin typeface="Futura Std Light" panose="020B0402020204020303" pitchFamily="34" charset="0"/>
              </a:rPr>
              <a:t>Åtgärder (C) </a:t>
            </a:r>
          </a:p>
          <a:p>
            <a:pPr marL="457200" indent="-457200">
              <a:lnSpc>
                <a:spcPct val="110000"/>
              </a:lnSpc>
              <a:spcAft>
                <a:spcPts val="200"/>
              </a:spcAft>
              <a:buAutoNum type="arabicPeriod"/>
            </a:pPr>
            <a:r>
              <a:rPr lang="sv-SE" sz="2000" b="1" dirty="0">
                <a:latin typeface="Futura Std Light" panose="020B0402020204020303" pitchFamily="34" charset="0"/>
              </a:rPr>
              <a:t>Prioritering (D)</a:t>
            </a:r>
          </a:p>
        </p:txBody>
      </p:sp>
      <p:sp>
        <p:nvSpPr>
          <p:cNvPr id="3" name="Left Brace 2"/>
          <p:cNvSpPr/>
          <p:nvPr/>
        </p:nvSpPr>
        <p:spPr>
          <a:xfrm>
            <a:off x="8482880" y="3721388"/>
            <a:ext cx="382767" cy="161615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62" y="6030407"/>
            <a:ext cx="691530" cy="691530"/>
          </a:xfrm>
          <a:prstGeom prst="rect">
            <a:avLst/>
          </a:prstGeom>
        </p:spPr>
      </p:pic>
    </p:spTree>
    <p:extLst>
      <p:ext uri="{BB962C8B-B14F-4D97-AF65-F5344CB8AC3E}">
        <p14:creationId xmlns:p14="http://schemas.microsoft.com/office/powerpoint/2010/main" val="36467349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983" y="-317394"/>
            <a:ext cx="11281410" cy="1325563"/>
          </a:xfrm>
        </p:spPr>
        <p:txBody>
          <a:bodyPr>
            <a:noAutofit/>
          </a:bodyPr>
          <a:lstStyle/>
          <a:p>
            <a:r>
              <a:rPr lang="sv-SE" sz="2000" b="1" dirty="0" err="1">
                <a:solidFill>
                  <a:srgbClr val="CC6600"/>
                </a:solidFill>
              </a:rPr>
              <a:t>Abcd</a:t>
            </a:r>
            <a:r>
              <a:rPr lang="sv-SE" sz="2000" b="1" dirty="0">
                <a:solidFill>
                  <a:srgbClr val="CC6600"/>
                </a:solidFill>
              </a:rPr>
              <a:t> för strategiska indikatorer (”ja” eller ”nej”) som ökar vikten av numeriska indikatorer</a:t>
            </a:r>
            <a:r>
              <a:rPr lang="sv-SE" sz="2000" dirty="0">
                <a:solidFill>
                  <a:srgbClr val="CC6600"/>
                </a:solidFill>
              </a:rPr>
              <a:t>. </a:t>
            </a:r>
          </a:p>
        </p:txBody>
      </p:sp>
      <p:sp>
        <p:nvSpPr>
          <p:cNvPr id="3" name="Content Placeholder 2"/>
          <p:cNvSpPr>
            <a:spLocks noGrp="1"/>
          </p:cNvSpPr>
          <p:nvPr>
            <p:ph idx="1"/>
          </p:nvPr>
        </p:nvSpPr>
        <p:spPr>
          <a:xfrm>
            <a:off x="1193529" y="1268611"/>
            <a:ext cx="11677612" cy="3641725"/>
          </a:xfrm>
        </p:spPr>
        <p:txBody>
          <a:bodyPr>
            <a:noAutofit/>
          </a:bodyPr>
          <a:lstStyle/>
          <a:p>
            <a:pPr marL="273844" indent="-273844">
              <a:lnSpc>
                <a:spcPct val="125000"/>
              </a:lnSpc>
              <a:spcBef>
                <a:spcPts val="1350"/>
              </a:spcBef>
              <a:defRPr/>
            </a:pPr>
            <a:r>
              <a:rPr lang="en-US" sz="2000" dirty="0">
                <a:solidFill>
                  <a:schemeClr val="bg2">
                    <a:lumMod val="75000"/>
                  </a:schemeClr>
                </a:solidFill>
                <a:latin typeface="Futura Std Medium" pitchFamily="34" charset="0"/>
              </a:rPr>
              <a:t>Har </a:t>
            </a:r>
            <a:r>
              <a:rPr lang="en-US" sz="2000" dirty="0" err="1">
                <a:solidFill>
                  <a:schemeClr val="bg2">
                    <a:lumMod val="75000"/>
                  </a:schemeClr>
                </a:solidFill>
                <a:latin typeface="Futura Std Medium" pitchFamily="34" charset="0"/>
              </a:rPr>
              <a:t>organisationen</a:t>
            </a:r>
            <a:r>
              <a:rPr lang="en-US" sz="2000" dirty="0">
                <a:solidFill>
                  <a:schemeClr val="bg2">
                    <a:lumMod val="75000"/>
                  </a:schemeClr>
                </a:solidFill>
                <a:latin typeface="Futura Std Medium" pitchFamily="34" charset="0"/>
              </a:rPr>
              <a:t> </a:t>
            </a:r>
            <a:r>
              <a:rPr lang="en-US" sz="2000" dirty="0" err="1">
                <a:solidFill>
                  <a:schemeClr val="bg2">
                    <a:lumMod val="75000"/>
                  </a:schemeClr>
                </a:solidFill>
                <a:latin typeface="Futura Std Medium" pitchFamily="34" charset="0"/>
              </a:rPr>
              <a:t>en</a:t>
            </a:r>
            <a:r>
              <a:rPr lang="en-US" sz="2000" dirty="0">
                <a:solidFill>
                  <a:schemeClr val="bg2">
                    <a:lumMod val="75000"/>
                  </a:schemeClr>
                </a:solidFill>
                <a:latin typeface="Futura Std Medium" pitchFamily="34" charset="0"/>
              </a:rPr>
              <a:t> definition av social </a:t>
            </a:r>
            <a:r>
              <a:rPr lang="en-US" sz="2000" dirty="0" err="1">
                <a:solidFill>
                  <a:schemeClr val="bg2">
                    <a:lumMod val="75000"/>
                  </a:schemeClr>
                </a:solidFill>
                <a:latin typeface="Futura Std Medium" pitchFamily="34" charset="0"/>
              </a:rPr>
              <a:t>och</a:t>
            </a:r>
            <a:r>
              <a:rPr lang="en-US" sz="2000" dirty="0">
                <a:solidFill>
                  <a:schemeClr val="bg2">
                    <a:lumMod val="75000"/>
                  </a:schemeClr>
                </a:solidFill>
                <a:latin typeface="Futura Std Medium" pitchFamily="34" charset="0"/>
              </a:rPr>
              <a:t> </a:t>
            </a:r>
            <a:r>
              <a:rPr lang="en-US" sz="2000" dirty="0" err="1">
                <a:solidFill>
                  <a:schemeClr val="bg2">
                    <a:lumMod val="75000"/>
                  </a:schemeClr>
                </a:solidFill>
                <a:latin typeface="Futura Std Medium" pitchFamily="34" charset="0"/>
              </a:rPr>
              <a:t>ekologisk</a:t>
            </a:r>
            <a:r>
              <a:rPr lang="en-US" sz="2000" dirty="0">
                <a:solidFill>
                  <a:schemeClr val="bg2">
                    <a:lumMod val="75000"/>
                  </a:schemeClr>
                </a:solidFill>
                <a:latin typeface="Futura Std Medium" pitchFamily="34" charset="0"/>
              </a:rPr>
              <a:t> </a:t>
            </a:r>
            <a:r>
              <a:rPr lang="en-US" sz="2000" dirty="0" err="1">
                <a:solidFill>
                  <a:schemeClr val="bg2">
                    <a:lumMod val="75000"/>
                  </a:schemeClr>
                </a:solidFill>
                <a:latin typeface="Futura Std Medium" pitchFamily="34" charset="0"/>
              </a:rPr>
              <a:t>hållbarhet</a:t>
            </a:r>
            <a:r>
              <a:rPr lang="en-US" sz="2000" dirty="0">
                <a:solidFill>
                  <a:schemeClr val="bg2">
                    <a:lumMod val="75000"/>
                  </a:schemeClr>
                </a:solidFill>
                <a:latin typeface="Futura Std Medium" pitchFamily="34" charset="0"/>
              </a:rPr>
              <a:t>?</a:t>
            </a:r>
          </a:p>
          <a:p>
            <a:pPr marL="273844" indent="-273844">
              <a:lnSpc>
                <a:spcPct val="125000"/>
              </a:lnSpc>
              <a:spcBef>
                <a:spcPts val="1350"/>
              </a:spcBef>
              <a:defRPr/>
            </a:pPr>
            <a:r>
              <a:rPr lang="sv-SE" sz="2000" dirty="0">
                <a:solidFill>
                  <a:schemeClr val="bg2">
                    <a:lumMod val="75000"/>
                  </a:schemeClr>
                </a:solidFill>
                <a:latin typeface="Futura Std Medium" pitchFamily="34" charset="0"/>
              </a:rPr>
              <a:t>Är definitionen integrerad i organisationens övriga strategiska mål? </a:t>
            </a:r>
          </a:p>
          <a:p>
            <a:pPr marL="273844" indent="-273844">
              <a:lnSpc>
                <a:spcPct val="125000"/>
              </a:lnSpc>
              <a:spcBef>
                <a:spcPts val="1350"/>
              </a:spcBef>
              <a:defRPr/>
            </a:pPr>
            <a:r>
              <a:rPr lang="sv-SE" sz="2000" dirty="0">
                <a:solidFill>
                  <a:schemeClr val="bg2">
                    <a:lumMod val="75000"/>
                  </a:schemeClr>
                </a:solidFill>
                <a:latin typeface="Futura Std Medium" pitchFamily="34" charset="0"/>
              </a:rPr>
              <a:t>Är den ekonomiska egennyttan av en sådan integration väl känd i organisationen? </a:t>
            </a:r>
          </a:p>
          <a:p>
            <a:pPr marL="273844" indent="-273844">
              <a:lnSpc>
                <a:spcPct val="125000"/>
              </a:lnSpc>
              <a:spcBef>
                <a:spcPts val="1350"/>
              </a:spcBef>
              <a:defRPr/>
            </a:pPr>
            <a:r>
              <a:rPr lang="sv-SE" sz="2000" dirty="0">
                <a:solidFill>
                  <a:schemeClr val="bg2">
                    <a:lumMod val="75000"/>
                  </a:schemeClr>
                </a:solidFill>
                <a:latin typeface="Futura Std Medium" pitchFamily="34" charset="0"/>
              </a:rPr>
              <a:t>Används den integrerade målbeskrivningen i alla stora investeringsbeslut? </a:t>
            </a:r>
          </a:p>
          <a:p>
            <a:pPr marL="273844" indent="-273844">
              <a:lnSpc>
                <a:spcPct val="125000"/>
              </a:lnSpc>
              <a:spcBef>
                <a:spcPts val="1350"/>
              </a:spcBef>
              <a:defRPr/>
            </a:pPr>
            <a:r>
              <a:rPr lang="sv-SE" sz="2000" dirty="0">
                <a:solidFill>
                  <a:schemeClr val="bg2">
                    <a:lumMod val="75000"/>
                  </a:schemeClr>
                </a:solidFill>
                <a:latin typeface="Futura Std Medium" pitchFamily="34" charset="0"/>
              </a:rPr>
              <a:t>Är den välkänd bland medarbetare och intressentnätverk t ex leverantörer och kunder?</a:t>
            </a:r>
          </a:p>
          <a:p>
            <a:pPr marL="273844" indent="-273844">
              <a:lnSpc>
                <a:spcPct val="125000"/>
              </a:lnSpc>
              <a:spcBef>
                <a:spcPts val="1350"/>
              </a:spcBef>
              <a:defRPr/>
            </a:pPr>
            <a:r>
              <a:rPr lang="sv-SE" sz="2000" dirty="0">
                <a:solidFill>
                  <a:schemeClr val="bg2">
                    <a:lumMod val="75000"/>
                  </a:schemeClr>
                </a:solidFill>
                <a:latin typeface="Futura Std Medium" pitchFamily="34" charset="0"/>
              </a:rPr>
              <a:t>Används den i ekonomiska transaktioner t ex vid upphandling?</a:t>
            </a:r>
          </a:p>
          <a:p>
            <a:pPr marL="273844" indent="-273844">
              <a:lnSpc>
                <a:spcPct val="125000"/>
              </a:lnSpc>
              <a:spcBef>
                <a:spcPts val="1350"/>
              </a:spcBef>
              <a:defRPr/>
            </a:pPr>
            <a:r>
              <a:rPr lang="sv-SE" sz="2000" dirty="0">
                <a:solidFill>
                  <a:schemeClr val="bg2">
                    <a:lumMod val="75000"/>
                  </a:schemeClr>
                </a:solidFill>
                <a:latin typeface="Futura Std Medium" pitchFamily="34" charset="0"/>
              </a:rPr>
              <a:t>Är alla verktyg, koncept, indikatorer och nyckeltal i linje med definitionen?</a:t>
            </a:r>
          </a:p>
          <a:p>
            <a:pPr marL="273844" indent="-273844">
              <a:lnSpc>
                <a:spcPct val="125000"/>
              </a:lnSpc>
              <a:spcBef>
                <a:spcPts val="1350"/>
              </a:spcBef>
              <a:defRPr/>
            </a:pPr>
            <a:r>
              <a:rPr lang="sv-SE" sz="2000" dirty="0">
                <a:solidFill>
                  <a:schemeClr val="bg2">
                    <a:lumMod val="75000"/>
                  </a:schemeClr>
                </a:solidFill>
                <a:latin typeface="Futura Std Medium" pitchFamily="34" charset="0"/>
              </a:rPr>
              <a:t>Hanteras även de fem sociala principerna med strikta indikatorer?   </a:t>
            </a:r>
          </a:p>
          <a:p>
            <a:pPr marL="0" indent="0">
              <a:lnSpc>
                <a:spcPct val="125000"/>
              </a:lnSpc>
              <a:spcBef>
                <a:spcPts val="1350"/>
              </a:spcBef>
              <a:buNone/>
              <a:defRPr/>
            </a:pPr>
            <a:r>
              <a:rPr lang="sv-SE" sz="2000" dirty="0">
                <a:solidFill>
                  <a:schemeClr val="bg2">
                    <a:lumMod val="75000"/>
                  </a:schemeClr>
                </a:solidFill>
                <a:latin typeface="Futura Std Medium" pitchFamily="34" charset="0"/>
              </a:rPr>
              <a:t>Med ”ja” på dessa frågor kan man nå långt med numeriska indikatorer t ex från GRI.</a:t>
            </a:r>
          </a:p>
          <a:p>
            <a:pPr marL="273844" indent="-273844">
              <a:lnSpc>
                <a:spcPct val="125000"/>
              </a:lnSpc>
              <a:spcBef>
                <a:spcPts val="1350"/>
              </a:spcBef>
              <a:defRPr/>
            </a:pPr>
            <a:endParaRPr lang="sv-SE" sz="2000" dirty="0">
              <a:solidFill>
                <a:schemeClr val="bg2">
                  <a:lumMod val="75000"/>
                </a:schemeClr>
              </a:solidFill>
              <a:latin typeface="Futura Std Medium" pitchFamily="34" charset="0"/>
            </a:endParaRPr>
          </a:p>
          <a:p>
            <a:endParaRPr lang="sv-SE"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3319663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532457-29F4-475F-B58C-80A91C832EA9}"/>
              </a:ext>
            </a:extLst>
          </p:cNvPr>
          <p:cNvSpPr>
            <a:spLocks noGrp="1"/>
          </p:cNvSpPr>
          <p:nvPr>
            <p:ph type="title"/>
          </p:nvPr>
        </p:nvSpPr>
        <p:spPr>
          <a:xfrm>
            <a:off x="762051" y="3039413"/>
            <a:ext cx="10674247" cy="1276115"/>
          </a:xfrm>
        </p:spPr>
        <p:txBody>
          <a:bodyPr>
            <a:noAutofit/>
          </a:bodyPr>
          <a:lstStyle/>
          <a:p>
            <a:pPr algn="ctr"/>
            <a:br>
              <a:rPr lang="en" sz="2800" dirty="0">
                <a:solidFill>
                  <a:schemeClr val="bg1"/>
                </a:solidFill>
                <a:highlight>
                  <a:srgbClr val="EE3355"/>
                </a:highlight>
                <a:latin typeface="Roboto Mono Medium"/>
                <a:ea typeface="Roboto Mono Medium"/>
                <a:cs typeface="Roboto Mono Medium"/>
                <a:sym typeface="Roboto Mono Medium"/>
              </a:rPr>
            </a:br>
            <a:br>
              <a:rPr lang="sv-SE" sz="2400" dirty="0">
                <a:solidFill>
                  <a:schemeClr val="bg1"/>
                </a:solidFill>
              </a:rPr>
            </a:br>
            <a:r>
              <a:rPr lang="sv-SE" sz="2800" dirty="0">
                <a:solidFill>
                  <a:schemeClr val="bg1"/>
                </a:solidFill>
              </a:rPr>
              <a:t>- hållbarhetens </a:t>
            </a:r>
            <a:r>
              <a:rPr lang="sv-SE" sz="2800" dirty="0" err="1">
                <a:solidFill>
                  <a:schemeClr val="bg1"/>
                </a:solidFill>
              </a:rPr>
              <a:t>ABc</a:t>
            </a:r>
            <a:r>
              <a:rPr lang="sv-SE" sz="2800" dirty="0">
                <a:solidFill>
                  <a:schemeClr val="bg1"/>
                </a:solidFill>
              </a:rPr>
              <a:t> –</a:t>
            </a:r>
            <a:br>
              <a:rPr lang="sv-SE" sz="2800" dirty="0">
                <a:solidFill>
                  <a:schemeClr val="bg1"/>
                </a:solidFill>
              </a:rPr>
            </a:br>
            <a:br>
              <a:rPr lang="sv-SE" sz="2000" dirty="0">
                <a:solidFill>
                  <a:schemeClr val="bg1"/>
                </a:solidFill>
              </a:rPr>
            </a:br>
            <a:r>
              <a:rPr lang="sv-SE" sz="2000" dirty="0">
                <a:solidFill>
                  <a:schemeClr val="bg1"/>
                </a:solidFill>
              </a:rPr>
              <a:t>Operativsystemet som binder ihop allt annat</a:t>
            </a:r>
            <a:br>
              <a:rPr lang="sv-SE" sz="2000" dirty="0">
                <a:solidFill>
                  <a:schemeClr val="bg1"/>
                </a:solidFill>
              </a:rPr>
            </a:br>
            <a:br>
              <a:rPr lang="en" sz="2800" dirty="0">
                <a:solidFill>
                  <a:schemeClr val="bg1"/>
                </a:solidFill>
                <a:effectLst>
                  <a:outerShdw blurRad="38100" dist="38100" dir="2700000" algn="tl">
                    <a:srgbClr val="000000">
                      <a:alpha val="43137"/>
                    </a:srgbClr>
                  </a:outerShdw>
                </a:effectLst>
                <a:latin typeface="Arial" panose="020B0604020202020204" pitchFamily="34" charset="0"/>
                <a:ea typeface="Roboto Mono Medium"/>
                <a:cs typeface="Arial" panose="020B0604020202020204" pitchFamily="34" charset="0"/>
                <a:sym typeface="Roboto Mono Medium"/>
              </a:rPr>
            </a:br>
            <a:endParaRPr lang="ru-RU" sz="18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34F66D5-16A0-4136-AEC7-E9506651B785}"/>
              </a:ext>
            </a:extLst>
          </p:cNvPr>
          <p:cNvSpPr/>
          <p:nvPr/>
        </p:nvSpPr>
        <p:spPr>
          <a:xfrm>
            <a:off x="197603" y="240917"/>
            <a:ext cx="9222844" cy="569771"/>
          </a:xfrm>
          <a:prstGeom prst="rect">
            <a:avLst/>
          </a:prstGeom>
          <a:solidFill>
            <a:schemeClr val="accent6">
              <a:alpha val="26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 sz="1467" b="1" i="0" u="none" strike="noStrike" kern="1200" cap="none" spc="0" normalizeH="0" baseline="0" noProof="0" dirty="0">
                <a:ln>
                  <a:noFill/>
                </a:ln>
                <a:solidFill>
                  <a:srgbClr val="6B4B84">
                    <a:lumMod val="10000"/>
                    <a:lumOff val="90000"/>
                  </a:srgbClr>
                </a:solidFill>
                <a:effectLst/>
                <a:uLnTx/>
                <a:uFillTx/>
                <a:latin typeface="Arial" panose="020B0604020202020204" pitchFamily="34" charset="0"/>
                <a:ea typeface="Tahoma" panose="020B0604030504040204" pitchFamily="34" charset="0"/>
                <a:cs typeface="Arial" panose="020B0604020202020204" pitchFamily="34" charset="0"/>
                <a:sym typeface="Roboto Mono"/>
              </a:rPr>
              <a:t>STRATEGISK HÅLLBAR UTVECKLING</a:t>
            </a:r>
            <a:endParaRPr kumimoji="0" lang="en" sz="1467" b="0" i="0" u="none" strike="noStrike" kern="1200" cap="none" spc="0" normalizeH="0" baseline="0" noProof="0" dirty="0">
              <a:ln>
                <a:noFill/>
              </a:ln>
              <a:solidFill>
                <a:srgbClr val="182D32"/>
              </a:solidFill>
              <a:effectLst/>
              <a:uLnTx/>
              <a:uFillTx/>
              <a:latin typeface="Arial" panose="020B0604020202020204" pitchFamily="34" charset="0"/>
              <a:ea typeface="Tahoma" panose="020B0604030504040204" pitchFamily="34" charset="0"/>
              <a:cs typeface="Arial" panose="020B0604020202020204" pitchFamily="34" charset="0"/>
              <a:sym typeface="Roboto Mono"/>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x-none" sz="1467" b="1" i="0" u="none" strike="noStrike" kern="1200" cap="none" spc="0" normalizeH="0" baseline="0" noProof="0" dirty="0">
              <a:ln>
                <a:noFill/>
              </a:ln>
              <a:solidFill>
                <a:srgbClr val="009999"/>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6" name="Rectangle 5"/>
          <p:cNvSpPr/>
          <p:nvPr/>
        </p:nvSpPr>
        <p:spPr>
          <a:xfrm>
            <a:off x="928255" y="5698399"/>
            <a:ext cx="10390909" cy="1025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a:ea typeface="+mn-ea"/>
                <a:cs typeface="+mn-cs"/>
              </a:rPr>
              <a:t>Pressmeddelande:</a:t>
            </a:r>
            <a:r>
              <a:rPr kumimoji="0" lang="sv-SE" sz="1800" b="0" i="0" u="none" strike="noStrike" kern="1200" cap="none" spc="0" normalizeH="0" baseline="0" noProof="0" dirty="0">
                <a:ln>
                  <a:noFill/>
                </a:ln>
                <a:solidFill>
                  <a:srgbClr val="FFFFFF"/>
                </a:solidFill>
                <a:effectLst/>
                <a:uLnTx/>
                <a:uFillTx/>
                <a:latin typeface="Calibri"/>
                <a:ea typeface="+mn-ea"/>
                <a:cs typeface="+mn-cs"/>
              </a:rPr>
              <a:t> </a:t>
            </a:r>
            <a:r>
              <a:rPr kumimoji="0" lang="sv-SE" sz="1800" b="0" i="1" u="none" strike="noStrike" kern="1200" cap="none" spc="0" normalizeH="0" baseline="0" noProof="0" dirty="0">
                <a:ln>
                  <a:noFill/>
                </a:ln>
                <a:solidFill>
                  <a:srgbClr val="FFFFFF"/>
                </a:solidFill>
                <a:effectLst/>
                <a:uLnTx/>
                <a:uFillTx/>
                <a:latin typeface="Calibri"/>
                <a:ea typeface="+mn-ea"/>
                <a:cs typeface="+mn-cs"/>
                <a:hlinkClick r:id="rId3"/>
              </a:rPr>
              <a:t>https://www.bth.se/nyheter/bth-forskare-varldsledande-tidskrift-inom-hallbar-utveckling/</a:t>
            </a:r>
          </a:p>
          <a:p>
            <a:pPr marL="0" marR="0" lvl="0" indent="0" algn="l" defTabSz="914400" rtl="0" eaLnBrk="1" fontAlgn="auto" latinLnBrk="0" hangingPunct="1">
              <a:lnSpc>
                <a:spcPct val="110000"/>
              </a:lnSpc>
              <a:spcBef>
                <a:spcPts val="0"/>
              </a:spcBef>
              <a:spcAft>
                <a:spcPts val="200"/>
              </a:spcAft>
              <a:buClrTx/>
              <a:buSzTx/>
              <a:buFontTx/>
              <a:buNone/>
              <a:tabLst/>
              <a:defRPr/>
            </a:pPr>
            <a:r>
              <a:rPr kumimoji="0" lang="sv-SE" sz="1800" b="0" i="0" u="none" strike="noStrike" kern="1200" cap="none" spc="0" normalizeH="0" baseline="0" noProof="0" dirty="0" err="1">
                <a:ln>
                  <a:noFill/>
                </a:ln>
                <a:solidFill>
                  <a:srgbClr val="000000"/>
                </a:solidFill>
                <a:effectLst/>
                <a:uLnTx/>
                <a:uFillTx/>
                <a:latin typeface="Futura Std Light" panose="020B0402020204020303" pitchFamily="34" charset="0"/>
                <a:ea typeface="+mn-ea"/>
                <a:cs typeface="+mn-cs"/>
              </a:rPr>
              <a:t>Svt</a:t>
            </a:r>
            <a:r>
              <a:rPr kumimoji="0" lang="sv-SE" sz="1800" b="0" i="0" u="none" strike="noStrike" kern="1200" cap="none" spc="0" normalizeH="0" baseline="0" noProof="0" dirty="0">
                <a:ln>
                  <a:noFill/>
                </a:ln>
                <a:solidFill>
                  <a:srgbClr val="000000"/>
                </a:solidFill>
                <a:effectLst/>
                <a:uLnTx/>
                <a:uFillTx/>
                <a:latin typeface="Futura Std Light" panose="020B0402020204020303" pitchFamily="34" charset="0"/>
                <a:ea typeface="+mn-ea"/>
                <a:cs typeface="+mn-cs"/>
              </a:rPr>
              <a:t>: </a:t>
            </a:r>
            <a:r>
              <a:rPr kumimoji="0" lang="sv-SE" sz="1800" b="0" i="0" u="sng" strike="noStrike" kern="1200" cap="none" spc="0" normalizeH="0" baseline="0" noProof="0" dirty="0">
                <a:ln>
                  <a:noFill/>
                </a:ln>
                <a:solidFill>
                  <a:srgbClr val="FFFFFF"/>
                </a:solidFill>
                <a:effectLst/>
                <a:uLnTx/>
                <a:uFillTx/>
                <a:latin typeface="Calibri"/>
                <a:ea typeface="+mn-ea"/>
                <a:cs typeface="+mn-cs"/>
                <a:hlinkClick r:id="rId4"/>
              </a:rPr>
              <a:t>www.svt.se/nyheter/lokalt/blekinge/bth-forskare-raddar-varlden</a:t>
            </a:r>
            <a:r>
              <a:rPr kumimoji="0" lang="sv-SE" sz="1800" b="0" i="0" u="sng" strike="noStrike" kern="1200" cap="none" spc="0" normalizeH="0" baseline="0" noProof="0" dirty="0">
                <a:ln>
                  <a:noFill/>
                </a:ln>
                <a:solidFill>
                  <a:srgbClr val="FFFFFF"/>
                </a:solidFill>
                <a:effectLst/>
                <a:uLnTx/>
                <a:uFillTx/>
                <a:latin typeface="Calibri"/>
                <a:ea typeface="+mn-ea"/>
                <a:cs typeface="+mn-cs"/>
              </a:rPr>
              <a:t> </a:t>
            </a:r>
            <a:endParaRPr kumimoji="0" lang="sv-SE" sz="1800" b="0" i="0" u="none" strike="noStrike" kern="1200" cap="none" spc="0" normalizeH="0" baseline="0" noProof="0" dirty="0">
              <a:ln>
                <a:noFill/>
              </a:ln>
              <a:solidFill>
                <a:srgbClr val="FFFFFF"/>
              </a:solidFill>
              <a:effectLst/>
              <a:uLnTx/>
              <a:uFillTx/>
              <a:latin typeface="Futura Std Light" panose="020B0402020204020303" pitchFamily="34" charset="0"/>
              <a:ea typeface="+mn-ea"/>
              <a:cs typeface="+mn-cs"/>
            </a:endParaRPr>
          </a:p>
        </p:txBody>
      </p:sp>
      <p:sp>
        <p:nvSpPr>
          <p:cNvPr id="7" name="TextBox 6"/>
          <p:cNvSpPr txBox="1"/>
          <p:nvPr/>
        </p:nvSpPr>
        <p:spPr>
          <a:xfrm>
            <a:off x="1169581" y="4742121"/>
            <a:ext cx="914400" cy="914400"/>
          </a:xfrm>
          <a:prstGeom prst="rect">
            <a:avLst/>
          </a:prstGeom>
          <a:noFill/>
        </p:spPr>
        <p:txBody>
          <a:bodyPr wrap="none" rtlCol="0">
            <a:noAutofit/>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0" lang="en" sz="2000" b="0" i="0" u="none" strike="noStrike" kern="1200" cap="none" spc="0" normalizeH="0" baseline="0" noProof="0" dirty="0">
                <a:ln>
                  <a:noFill/>
                </a:ln>
                <a:solidFill>
                  <a:srgbClr val="6B4B84">
                    <a:lumMod val="10000"/>
                    <a:lumOff val="90000"/>
                  </a:srgbClr>
                </a:solidFill>
                <a:effectLst/>
                <a:uLnTx/>
                <a:uFillTx/>
                <a:latin typeface="Arial" panose="020B0604020202020204" pitchFamily="34" charset="0"/>
                <a:ea typeface="Tahoma" panose="020B0604030504040204" pitchFamily="34" charset="0"/>
                <a:cs typeface="Arial" panose="020B0604020202020204" pitchFamily="34" charset="0"/>
                <a:sym typeface="Roboto Mono"/>
              </a:rPr>
              <a:t>PROF. KARL-HENRIK ROBÈRT, BLEKINGE INSTITUTE OF TECHNOLOGY</a:t>
            </a:r>
          </a:p>
          <a:p>
            <a:pPr marL="0" marR="0" lvl="0" indent="0" algn="l" defTabSz="914400" rtl="0" eaLnBrk="1" fontAlgn="auto" latinLnBrk="0" hangingPunct="1">
              <a:lnSpc>
                <a:spcPct val="110000"/>
              </a:lnSpc>
              <a:spcBef>
                <a:spcPts val="0"/>
              </a:spcBef>
              <a:spcAft>
                <a:spcPts val="20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Futura Std Light" panose="020B0402020204020303" pitchFamily="34" charset="0"/>
              <a:ea typeface="+mn-ea"/>
              <a:cs typeface="+mn-cs"/>
            </a:endParaRPr>
          </a:p>
        </p:txBody>
      </p:sp>
    </p:spTree>
    <p:extLst>
      <p:ext uri="{BB962C8B-B14F-4D97-AF65-F5344CB8AC3E}">
        <p14:creationId xmlns:p14="http://schemas.microsoft.com/office/powerpoint/2010/main" val="33756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229" y="1351914"/>
            <a:ext cx="6816596" cy="46246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229" y="1351914"/>
            <a:ext cx="6816596" cy="462462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8229" y="1351914"/>
            <a:ext cx="6816596" cy="46246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229" y="1351914"/>
            <a:ext cx="6816596" cy="4624628"/>
          </a:xfrm>
          <a:prstGeom prst="rect">
            <a:avLst/>
          </a:prstGeom>
        </p:spPr>
      </p:pic>
      <p:pic>
        <p:nvPicPr>
          <p:cNvPr id="11" name="Picture 2" descr="C:\Documents and Settings\Kristoffer\My Documents\My Dropbox\- - - - - - - - - - - - - eLEARNING finalisation\Kalle_value network.png"/>
          <p:cNvPicPr>
            <a:picLocks noChangeAspect="1" noChangeArrowheads="1"/>
          </p:cNvPicPr>
          <p:nvPr/>
        </p:nvPicPr>
        <p:blipFill>
          <a:blip r:embed="rId7" cstate="print"/>
          <a:srcRect/>
          <a:stretch>
            <a:fillRect/>
          </a:stretch>
        </p:blipFill>
        <p:spPr bwMode="auto">
          <a:xfrm>
            <a:off x="476229" y="3661459"/>
            <a:ext cx="2783521" cy="963333"/>
          </a:xfrm>
          <a:prstGeom prst="rect">
            <a:avLst/>
          </a:prstGeom>
          <a:noFill/>
        </p:spPr>
      </p:pic>
      <p:grpSp>
        <p:nvGrpSpPr>
          <p:cNvPr id="2" name="Group 11"/>
          <p:cNvGrpSpPr/>
          <p:nvPr/>
        </p:nvGrpSpPr>
        <p:grpSpPr>
          <a:xfrm>
            <a:off x="5467442" y="2995098"/>
            <a:ext cx="1333387" cy="1333387"/>
            <a:chOff x="7899608" y="2860722"/>
            <a:chExt cx="2611970" cy="2611970"/>
          </a:xfrm>
        </p:grpSpPr>
        <p:sp>
          <p:nvSpPr>
            <p:cNvPr id="13" name="Oval 11"/>
            <p:cNvSpPr>
              <a:spLocks noChangeArrowheads="1"/>
            </p:cNvSpPr>
            <p:nvPr/>
          </p:nvSpPr>
          <p:spPr bwMode="auto">
            <a:xfrm>
              <a:off x="8043267" y="2986791"/>
              <a:ext cx="2324653" cy="2324654"/>
            </a:xfrm>
            <a:prstGeom prst="ellipse">
              <a:avLst/>
            </a:prstGeom>
            <a:solidFill>
              <a:schemeClr val="accent3">
                <a:lumMod val="60000"/>
                <a:lumOff val="4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14" name="Oval 11"/>
            <p:cNvSpPr>
              <a:spLocks noChangeArrowheads="1"/>
            </p:cNvSpPr>
            <p:nvPr/>
          </p:nvSpPr>
          <p:spPr bwMode="auto">
            <a:xfrm>
              <a:off x="8291404" y="3068193"/>
              <a:ext cx="1828379" cy="1828379"/>
            </a:xfrm>
            <a:prstGeom prst="ellipse">
              <a:avLst/>
            </a:prstGeom>
            <a:solidFill>
              <a:schemeClr val="accent3">
                <a:lumMod val="40000"/>
                <a:lumOff val="60000"/>
              </a:schemeClr>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sp>
          <p:nvSpPr>
            <p:cNvPr id="15" name="Oval 25"/>
            <p:cNvSpPr>
              <a:spLocks noChangeArrowheads="1"/>
            </p:cNvSpPr>
            <p:nvPr/>
          </p:nvSpPr>
          <p:spPr bwMode="auto">
            <a:xfrm>
              <a:off x="7899608" y="2860722"/>
              <a:ext cx="2611970" cy="2611970"/>
            </a:xfrm>
            <a:prstGeom prst="ellipse">
              <a:avLst/>
            </a:prstGeom>
            <a:noFill/>
            <a:ln w="28575" algn="ctr">
              <a:solidFill>
                <a:schemeClr val="accent5"/>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92075" tIns="46037" rIns="92075" bIns="46037" anchor="ct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endParaRPr lang="en-US" altLang="sv-SE" sz="2400">
                <a:solidFill>
                  <a:schemeClr val="tx1"/>
                </a:solidFill>
                <a:latin typeface="Times" panose="02020603050405020304" pitchFamily="18" charset="0"/>
              </a:endParaRPr>
            </a:p>
          </p:txBody>
        </p:sp>
        <p:sp>
          <p:nvSpPr>
            <p:cNvPr id="16" name="Oval 11"/>
            <p:cNvSpPr>
              <a:spLocks noChangeArrowheads="1"/>
            </p:cNvSpPr>
            <p:nvPr/>
          </p:nvSpPr>
          <p:spPr bwMode="auto">
            <a:xfrm>
              <a:off x="8529707" y="3137506"/>
              <a:ext cx="1351773" cy="1351774"/>
            </a:xfrm>
            <a:prstGeom prst="ellipse">
              <a:avLst/>
            </a:prstGeom>
            <a:solidFill>
              <a:schemeClr val="accent3"/>
            </a:solidFill>
            <a:ln w="12700">
              <a:noFill/>
              <a:prstDash val="solid"/>
              <a:round/>
              <a:headEnd/>
              <a:tailEnd/>
            </a:ln>
          </p:spPr>
          <p:txBody>
            <a:bodyPr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spcBef>
                  <a:spcPct val="0"/>
                </a:spcBef>
                <a:spcAft>
                  <a:spcPct val="0"/>
                </a:spcAft>
                <a:buFontTx/>
                <a:buNone/>
              </a:pPr>
              <a:endParaRPr lang="en-GB" altLang="sv-SE">
                <a:solidFill>
                  <a:schemeClr val="tx1"/>
                </a:solidFill>
                <a:latin typeface="Times" panose="02020603050405020304" pitchFamily="18" charset="0"/>
                <a:ea typeface="MS PGothic" panose="020B0600070205080204" pitchFamily="34" charset="-128"/>
              </a:endParaRPr>
            </a:p>
          </p:txBody>
        </p:sp>
      </p:grpSp>
      <p:sp>
        <p:nvSpPr>
          <p:cNvPr id="17" name="Rectangle 13"/>
          <p:cNvSpPr>
            <a:spLocks noChangeArrowheads="1"/>
          </p:cNvSpPr>
          <p:nvPr/>
        </p:nvSpPr>
        <p:spPr bwMode="auto">
          <a:xfrm>
            <a:off x="5692626" y="3369272"/>
            <a:ext cx="1603504" cy="5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rgbClr val="336699"/>
                </a:solidFill>
                <a:latin typeface="Arial Narrow" panose="020B0606020202030204" pitchFamily="34" charset="0"/>
              </a:defRPr>
            </a:lvl1pPr>
            <a:lvl2pPr marL="742950" indent="-285750">
              <a:spcBef>
                <a:spcPct val="20000"/>
              </a:spcBef>
              <a:buChar char="–"/>
              <a:defRPr sz="2200">
                <a:solidFill>
                  <a:srgbClr val="CC6600"/>
                </a:solidFill>
                <a:latin typeface="Arial Narrow" panose="020B0606020202030204" pitchFamily="34" charset="0"/>
              </a:defRPr>
            </a:lvl2pPr>
            <a:lvl3pPr marL="1143000" indent="-228600">
              <a:spcBef>
                <a:spcPct val="20000"/>
              </a:spcBef>
              <a:buChar char="•"/>
              <a:defRPr sz="2200">
                <a:solidFill>
                  <a:srgbClr val="CC6600"/>
                </a:solidFill>
                <a:latin typeface="Arial Narrow" panose="020B0606020202030204" pitchFamily="34" charset="0"/>
              </a:defRPr>
            </a:lvl3pPr>
            <a:lvl4pPr marL="1600200" indent="-228600">
              <a:spcBef>
                <a:spcPct val="20000"/>
              </a:spcBef>
              <a:buChar char="–"/>
              <a:defRPr sz="2000">
                <a:solidFill>
                  <a:srgbClr val="CC6600"/>
                </a:solidFill>
                <a:latin typeface="Arial Narrow" panose="020B0606020202030204" pitchFamily="34" charset="0"/>
              </a:defRPr>
            </a:lvl4pPr>
            <a:lvl5pPr marL="2057400" indent="-228600">
              <a:spcBef>
                <a:spcPct val="20000"/>
              </a:spcBef>
              <a:buChar char="»"/>
              <a:defRPr sz="2000">
                <a:solidFill>
                  <a:srgbClr val="CC6600"/>
                </a:solidFill>
                <a:latin typeface="Arial Narrow" panose="020B0606020202030204" pitchFamily="34" charset="0"/>
              </a:defRPr>
            </a:lvl5pPr>
            <a:lvl6pPr marL="2514600" indent="-228600" eaLnBrk="0" fontAlgn="base" hangingPunct="0">
              <a:spcBef>
                <a:spcPct val="20000"/>
              </a:spcBef>
              <a:spcAft>
                <a:spcPct val="0"/>
              </a:spcAft>
              <a:buChar char="»"/>
              <a:defRPr sz="2000">
                <a:solidFill>
                  <a:srgbClr val="CC6600"/>
                </a:solidFill>
                <a:latin typeface="Arial Narrow" panose="020B0606020202030204" pitchFamily="34" charset="0"/>
              </a:defRPr>
            </a:lvl6pPr>
            <a:lvl7pPr marL="2971800" indent="-228600" eaLnBrk="0" fontAlgn="base" hangingPunct="0">
              <a:spcBef>
                <a:spcPct val="20000"/>
              </a:spcBef>
              <a:spcAft>
                <a:spcPct val="0"/>
              </a:spcAft>
              <a:buChar char="»"/>
              <a:defRPr sz="2000">
                <a:solidFill>
                  <a:srgbClr val="CC6600"/>
                </a:solidFill>
                <a:latin typeface="Arial Narrow" panose="020B0606020202030204" pitchFamily="34" charset="0"/>
              </a:defRPr>
            </a:lvl7pPr>
            <a:lvl8pPr marL="3429000" indent="-228600" eaLnBrk="0" fontAlgn="base" hangingPunct="0">
              <a:spcBef>
                <a:spcPct val="20000"/>
              </a:spcBef>
              <a:spcAft>
                <a:spcPct val="0"/>
              </a:spcAft>
              <a:buChar char="»"/>
              <a:defRPr sz="2000">
                <a:solidFill>
                  <a:srgbClr val="CC6600"/>
                </a:solidFill>
                <a:latin typeface="Arial Narrow" panose="020B0606020202030204" pitchFamily="34" charset="0"/>
              </a:defRPr>
            </a:lvl8pPr>
            <a:lvl9pPr marL="3886200" indent="-228600" eaLnBrk="0" fontAlgn="base" hangingPunct="0">
              <a:spcBef>
                <a:spcPct val="20000"/>
              </a:spcBef>
              <a:spcAft>
                <a:spcPct val="0"/>
              </a:spcAft>
              <a:buChar char="»"/>
              <a:defRPr sz="2000">
                <a:solidFill>
                  <a:srgbClr val="CC6600"/>
                </a:solidFill>
                <a:latin typeface="Arial Narrow" panose="020B0606020202030204" pitchFamily="34" charset="0"/>
              </a:defRPr>
            </a:lvl9pPr>
          </a:lstStyle>
          <a:p>
            <a:pPr eaLnBrk="1" hangingPunct="1">
              <a:spcBef>
                <a:spcPts val="300"/>
              </a:spcBef>
              <a:buClr>
                <a:srgbClr val="606060"/>
              </a:buClr>
              <a:buFontTx/>
              <a:buNone/>
            </a:pPr>
            <a:r>
              <a:rPr lang="en-US" altLang="sv-SE" sz="1600" spc="160" dirty="0">
                <a:solidFill>
                  <a:schemeClr val="tx1"/>
                </a:solidFill>
                <a:latin typeface="Futura Std Medium" pitchFamily="34" charset="0"/>
              </a:rPr>
              <a:t>VISION</a:t>
            </a:r>
          </a:p>
        </p:txBody>
      </p:sp>
      <p:sp>
        <p:nvSpPr>
          <p:cNvPr id="19" name="Title 1"/>
          <p:cNvSpPr txBox="1">
            <a:spLocks/>
          </p:cNvSpPr>
          <p:nvPr/>
        </p:nvSpPr>
        <p:spPr>
          <a:xfrm>
            <a:off x="105487" y="-7080"/>
            <a:ext cx="12192000" cy="1325563"/>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kern="1200" cap="all" spc="510" baseline="0">
                <a:solidFill>
                  <a:schemeClr val="tx1"/>
                </a:solidFill>
                <a:latin typeface="Futura Std Medium" panose="020B0502020204020303" pitchFamily="34" charset="0"/>
                <a:ea typeface="+mj-ea"/>
                <a:cs typeface="+mj-cs"/>
              </a:defRPr>
            </a:lvl1pPr>
          </a:lstStyle>
          <a:p>
            <a:r>
              <a:rPr lang="sv-SE" dirty="0">
                <a:solidFill>
                  <a:srgbClr val="000000"/>
                </a:solidFill>
              </a:rPr>
              <a:t>Hållbar utveckling</a:t>
            </a:r>
          </a:p>
          <a:p>
            <a:r>
              <a:rPr lang="sv-SE" sz="2400" dirty="0">
                <a:solidFill>
                  <a:srgbClr val="000000"/>
                </a:solidFill>
              </a:rPr>
              <a:t>- Dynamisk möjlighet- </a:t>
            </a:r>
          </a:p>
        </p:txBody>
      </p:sp>
      <p:sp>
        <p:nvSpPr>
          <p:cNvPr id="18" name="Text Box 7"/>
          <p:cNvSpPr txBox="1">
            <a:spLocks noChangeArrowheads="1"/>
          </p:cNvSpPr>
          <p:nvPr/>
        </p:nvSpPr>
        <p:spPr bwMode="auto">
          <a:xfrm>
            <a:off x="7488963" y="2043244"/>
            <a:ext cx="4808524"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ts val="600"/>
              </a:spcBef>
              <a:spcAft>
                <a:spcPct val="0"/>
              </a:spcAft>
              <a:buFontTx/>
              <a:buNone/>
            </a:pPr>
            <a:r>
              <a:rPr lang="sv-SE" altLang="sv-SE" sz="2000" u="sng" cap="all" spc="400" dirty="0">
                <a:solidFill>
                  <a:schemeClr val="tx1"/>
                </a:solidFill>
                <a:latin typeface="Futura Std Light" panose="020B0402020204020303"/>
                <a:cs typeface="Courier New" panose="02070309020205020404" pitchFamily="49" charset="0"/>
              </a:rPr>
              <a:t>Hur vinna gällande…</a:t>
            </a:r>
          </a:p>
          <a:p>
            <a:pPr>
              <a:spcBef>
                <a:spcPts val="600"/>
              </a:spcBef>
              <a:spcAft>
                <a:spcPct val="0"/>
              </a:spcAft>
              <a:buFontTx/>
              <a:buNone/>
            </a:pPr>
            <a:r>
              <a:rPr lang="sv-SE" altLang="sv-SE" sz="1800" cap="all" spc="400" dirty="0">
                <a:solidFill>
                  <a:schemeClr val="tx1"/>
                </a:solidFill>
                <a:latin typeface="Futura Std Light" panose="020B0402020204020303"/>
                <a:cs typeface="Courier New" panose="02070309020205020404" pitchFamily="49" charset="0"/>
              </a:rPr>
              <a:t>Efterfrågan</a:t>
            </a:r>
          </a:p>
          <a:p>
            <a:pPr>
              <a:spcBef>
                <a:spcPts val="600"/>
              </a:spcBef>
              <a:spcAft>
                <a:spcPct val="0"/>
              </a:spcAft>
              <a:buFontTx/>
              <a:buNone/>
            </a:pPr>
            <a:r>
              <a:rPr lang="sv-SE" altLang="sv-SE" sz="1800" cap="all" spc="400" dirty="0">
                <a:solidFill>
                  <a:schemeClr val="tx1"/>
                </a:solidFill>
                <a:latin typeface="Futura Std Light" panose="020B0402020204020303"/>
                <a:cs typeface="Courier New" panose="02070309020205020404" pitchFamily="49" charset="0"/>
              </a:rPr>
              <a:t>alternativkostnader</a:t>
            </a:r>
          </a:p>
          <a:p>
            <a:pPr>
              <a:spcBef>
                <a:spcPts val="600"/>
              </a:spcBef>
              <a:spcAft>
                <a:spcPct val="0"/>
              </a:spcAft>
              <a:buFontTx/>
              <a:buNone/>
            </a:pPr>
            <a:r>
              <a:rPr lang="sv-SE" altLang="sv-SE" sz="1800" cap="all" spc="400" dirty="0">
                <a:solidFill>
                  <a:schemeClr val="tx1"/>
                </a:solidFill>
                <a:latin typeface="Futura Std Light" panose="020B0402020204020303"/>
                <a:cs typeface="Courier New" panose="02070309020205020404" pitchFamily="49" charset="0"/>
              </a:rPr>
              <a:t>resurskostnader</a:t>
            </a:r>
          </a:p>
          <a:p>
            <a:pPr>
              <a:spcBef>
                <a:spcPts val="600"/>
              </a:spcBef>
              <a:spcAft>
                <a:spcPct val="0"/>
              </a:spcAft>
              <a:buFontTx/>
              <a:buNone/>
            </a:pPr>
            <a:r>
              <a:rPr lang="sv-SE" altLang="sv-SE" sz="1800" cap="all" spc="400" dirty="0">
                <a:solidFill>
                  <a:schemeClr val="tx1"/>
                </a:solidFill>
                <a:latin typeface="Futura Std Light" panose="020B0402020204020303"/>
                <a:cs typeface="Courier New" panose="02070309020205020404" pitchFamily="49" charset="0"/>
              </a:rPr>
              <a:t>finanskostnader</a:t>
            </a:r>
          </a:p>
          <a:p>
            <a:pPr>
              <a:spcBef>
                <a:spcPts val="600"/>
              </a:spcBef>
              <a:spcAft>
                <a:spcPct val="0"/>
              </a:spcAft>
              <a:buFontTx/>
              <a:buNone/>
            </a:pPr>
            <a:r>
              <a:rPr lang="sv-SE" altLang="sv-SE" sz="1800" cap="all" spc="400" dirty="0">
                <a:solidFill>
                  <a:schemeClr val="tx1"/>
                </a:solidFill>
                <a:latin typeface="Futura Std Light" panose="020B0402020204020303"/>
                <a:cs typeface="Courier New" panose="02070309020205020404" pitchFamily="49" charset="0"/>
              </a:rPr>
              <a:t>transaktionskostnader</a:t>
            </a:r>
          </a:p>
          <a:p>
            <a:pPr>
              <a:spcBef>
                <a:spcPts val="600"/>
              </a:spcBef>
              <a:spcAft>
                <a:spcPct val="0"/>
              </a:spcAft>
              <a:buFontTx/>
              <a:buNone/>
            </a:pPr>
            <a:r>
              <a:rPr lang="sv-SE" altLang="sv-SE" sz="1800" cap="all" spc="400" dirty="0">
                <a:solidFill>
                  <a:schemeClr val="tx1"/>
                </a:solidFill>
                <a:latin typeface="Futura Std Light" panose="020B0402020204020303"/>
                <a:cs typeface="Courier New" panose="02070309020205020404" pitchFamily="49" charset="0"/>
              </a:rPr>
              <a:t>Lojalitet/innovationer</a:t>
            </a:r>
          </a:p>
          <a:p>
            <a:pPr>
              <a:spcBef>
                <a:spcPts val="600"/>
              </a:spcBef>
              <a:spcAft>
                <a:spcPct val="0"/>
              </a:spcAft>
              <a:buFontTx/>
              <a:buNone/>
            </a:pPr>
            <a:r>
              <a:rPr lang="sv-SE" altLang="sv-SE" sz="1800" cap="all" spc="400" dirty="0">
                <a:solidFill>
                  <a:schemeClr val="tx1"/>
                </a:solidFill>
                <a:latin typeface="Futura Std Light" panose="020B0402020204020303"/>
                <a:cs typeface="Courier New" panose="02070309020205020404" pitchFamily="49" charset="0"/>
              </a:rPr>
              <a:t>Talangkrig</a:t>
            </a:r>
          </a:p>
          <a:p>
            <a:pPr>
              <a:spcBef>
                <a:spcPts val="600"/>
              </a:spcBef>
              <a:spcAft>
                <a:spcPct val="0"/>
              </a:spcAft>
              <a:buFontTx/>
              <a:buNone/>
            </a:pPr>
            <a:r>
              <a:rPr lang="sv-SE" altLang="sv-SE" sz="1800" cap="all" spc="400" dirty="0">
                <a:solidFill>
                  <a:schemeClr val="tx1"/>
                </a:solidFill>
                <a:latin typeface="Futura Std Light" panose="020B0402020204020303"/>
                <a:cs typeface="Courier New" panose="02070309020205020404" pitchFamily="49" charset="0"/>
              </a:rPr>
              <a:t>…</a:t>
            </a:r>
          </a:p>
          <a:p>
            <a:pPr>
              <a:spcBef>
                <a:spcPts val="600"/>
              </a:spcBef>
              <a:spcAft>
                <a:spcPct val="0"/>
              </a:spcAft>
              <a:buFontTx/>
              <a:buNone/>
            </a:pPr>
            <a:r>
              <a:rPr lang="sv-SE" altLang="sv-SE" sz="1800" cap="all" spc="400" dirty="0">
                <a:solidFill>
                  <a:schemeClr val="tx1"/>
                </a:solidFill>
                <a:latin typeface="Futura Std Light" panose="020B0402020204020303"/>
                <a:cs typeface="Courier New" panose="02070309020205020404" pitchFamily="49" charset="0"/>
              </a:rPr>
              <a:t> </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44" y="6030407"/>
            <a:ext cx="691530" cy="691530"/>
          </a:xfrm>
          <a:prstGeom prst="rect">
            <a:avLst/>
          </a:prstGeom>
        </p:spPr>
      </p:pic>
    </p:spTree>
    <p:extLst>
      <p:ext uri="{BB962C8B-B14F-4D97-AF65-F5344CB8AC3E}">
        <p14:creationId xmlns:p14="http://schemas.microsoft.com/office/powerpoint/2010/main" val="212950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1" descr="LEAVES_iStock_000004467330Medium"/>
          <p:cNvPicPr>
            <a:picLocks noChangeAspect="1" noChangeArrowheads="1"/>
          </p:cNvPicPr>
          <p:nvPr/>
        </p:nvPicPr>
        <p:blipFill>
          <a:blip r:embed="rId3" cstate="print">
            <a:extLst>
              <a:ext uri="{28A0092B-C50C-407E-A947-70E740481C1C}">
                <a14:useLocalDpi xmlns:a14="http://schemas.microsoft.com/office/drawing/2010/main" val="0"/>
              </a:ext>
            </a:extLst>
          </a:blip>
          <a:srcRect t="6312"/>
          <a:stretch>
            <a:fillRect/>
          </a:stretch>
        </p:blipFill>
        <p:spPr bwMode="auto">
          <a:xfrm>
            <a:off x="11151" y="0"/>
            <a:ext cx="1062844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rot="-5400000">
            <a:off x="8201413" y="4065589"/>
            <a:ext cx="27543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0"/>
              </a:spcBef>
              <a:spcAft>
                <a:spcPct val="0"/>
              </a:spcAft>
              <a:buFontTx/>
              <a:buNone/>
            </a:pPr>
            <a:endParaRPr lang="en-GB" altLang="sv-SE" sz="3200" b="1">
              <a:solidFill>
                <a:schemeClr val="tx1"/>
              </a:solidFill>
              <a:latin typeface="Futura Std Light" pitchFamily="34" charset="0"/>
              <a:ea typeface="MS PGothic" panose="020B0600070205080204" pitchFamily="34" charset="-128"/>
            </a:endParaRPr>
          </a:p>
        </p:txBody>
      </p:sp>
      <p:sp>
        <p:nvSpPr>
          <p:cNvPr id="10244" name="Rectangle 3"/>
          <p:cNvSpPr>
            <a:spLocks noChangeArrowheads="1"/>
          </p:cNvSpPr>
          <p:nvPr/>
        </p:nvSpPr>
        <p:spPr bwMode="auto">
          <a:xfrm rot="-5400000">
            <a:off x="7846606" y="-175419"/>
            <a:ext cx="4187826"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0"/>
              </a:spcBef>
              <a:spcAft>
                <a:spcPct val="0"/>
              </a:spcAft>
              <a:buFontTx/>
              <a:buNone/>
            </a:pPr>
            <a:endParaRPr lang="en-GB" altLang="sv-SE" sz="3200" b="1">
              <a:solidFill>
                <a:schemeClr val="tx1"/>
              </a:solidFill>
              <a:latin typeface="Futura Std Light" pitchFamily="34" charset="0"/>
              <a:ea typeface="MS PGothic" panose="020B0600070205080204" pitchFamily="34" charset="-128"/>
            </a:endParaRPr>
          </a:p>
        </p:txBody>
      </p:sp>
      <p:sp>
        <p:nvSpPr>
          <p:cNvPr id="10245" name="Text Box 10"/>
          <p:cNvSpPr txBox="1">
            <a:spLocks noChangeArrowheads="1"/>
          </p:cNvSpPr>
          <p:nvPr/>
        </p:nvSpPr>
        <p:spPr bwMode="auto">
          <a:xfrm rot="19599503">
            <a:off x="5861085" y="1094373"/>
            <a:ext cx="5513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1400" dirty="0">
                <a:solidFill>
                  <a:schemeClr val="accent5"/>
                </a:solidFill>
                <a:latin typeface="Futura Std Light" pitchFamily="34" charset="0"/>
                <a:ea typeface="MS PGothic" panose="020B0600070205080204" pitchFamily="34" charset="-128"/>
              </a:rPr>
              <a:t>“</a:t>
            </a:r>
            <a:r>
              <a:rPr lang="en-GB" altLang="sv-SE" sz="1400" dirty="0" err="1">
                <a:solidFill>
                  <a:schemeClr val="accent5"/>
                </a:solidFill>
                <a:latin typeface="Futura Std Light" pitchFamily="34" charset="0"/>
                <a:ea typeface="MS PGothic" panose="020B0600070205080204" pitchFamily="34" charset="-128"/>
              </a:rPr>
              <a:t>Gödsla</a:t>
            </a:r>
            <a:r>
              <a:rPr lang="en-GB" altLang="sv-SE" sz="1400" dirty="0">
                <a:solidFill>
                  <a:schemeClr val="accent5"/>
                </a:solidFill>
                <a:latin typeface="Futura Std Light" pitchFamily="34" charset="0"/>
                <a:ea typeface="MS PGothic" panose="020B0600070205080204" pitchFamily="34" charset="-128"/>
              </a:rPr>
              <a:t> med </a:t>
            </a:r>
            <a:r>
              <a:rPr lang="en-GB" altLang="sv-SE" sz="1400" dirty="0" err="1">
                <a:solidFill>
                  <a:schemeClr val="accent5"/>
                </a:solidFill>
                <a:latin typeface="Futura Std Light" pitchFamily="34" charset="0"/>
                <a:ea typeface="MS PGothic" panose="020B0600070205080204" pitchFamily="34" charset="-128"/>
              </a:rPr>
              <a:t>järn</a:t>
            </a:r>
            <a:r>
              <a:rPr lang="en-GB" altLang="sv-SE" sz="1400" dirty="0">
                <a:solidFill>
                  <a:schemeClr val="accent5"/>
                </a:solidFill>
                <a:latin typeface="Futura Std Light" pitchFamily="34" charset="0"/>
                <a:ea typeface="MS PGothic" panose="020B0600070205080204" pitchFamily="34" charset="-128"/>
              </a:rPr>
              <a:t> </a:t>
            </a:r>
            <a:r>
              <a:rPr lang="en-GB" altLang="sv-SE" sz="1400" dirty="0" err="1">
                <a:solidFill>
                  <a:schemeClr val="accent5"/>
                </a:solidFill>
                <a:latin typeface="Futura Std Light" pitchFamily="34" charset="0"/>
                <a:ea typeface="MS PGothic" panose="020B0600070205080204" pitchFamily="34" charset="-128"/>
              </a:rPr>
              <a:t>kanske</a:t>
            </a:r>
            <a:r>
              <a:rPr lang="en-GB" altLang="sv-SE" sz="1400" dirty="0">
                <a:solidFill>
                  <a:schemeClr val="accent5"/>
                </a:solidFill>
                <a:latin typeface="Futura Std Light" pitchFamily="34" charset="0"/>
                <a:ea typeface="MS PGothic" panose="020B0600070205080204" pitchFamily="34" charset="-128"/>
              </a:rPr>
              <a:t> </a:t>
            </a:r>
            <a:r>
              <a:rPr lang="en-GB" altLang="sv-SE" sz="1400" dirty="0" err="1">
                <a:solidFill>
                  <a:schemeClr val="accent5"/>
                </a:solidFill>
                <a:latin typeface="Futura Std Light" pitchFamily="34" charset="0"/>
                <a:ea typeface="MS PGothic" panose="020B0600070205080204" pitchFamily="34" charset="-128"/>
              </a:rPr>
              <a:t>kan</a:t>
            </a:r>
            <a:r>
              <a:rPr lang="en-GB" altLang="sv-SE" sz="1400" dirty="0">
                <a:solidFill>
                  <a:schemeClr val="accent5"/>
                </a:solidFill>
                <a:latin typeface="Futura Std Light" pitchFamily="34" charset="0"/>
                <a:ea typeface="MS PGothic" panose="020B0600070205080204" pitchFamily="34" charset="-128"/>
              </a:rPr>
              <a:t> </a:t>
            </a:r>
            <a:r>
              <a:rPr lang="en-GB" altLang="sv-SE" sz="1400" dirty="0" err="1">
                <a:solidFill>
                  <a:schemeClr val="accent5"/>
                </a:solidFill>
                <a:latin typeface="Futura Std Light" pitchFamily="34" charset="0"/>
                <a:ea typeface="MS PGothic" panose="020B0600070205080204" pitchFamily="34" charset="-128"/>
              </a:rPr>
              <a:t>rädda</a:t>
            </a:r>
            <a:r>
              <a:rPr lang="en-GB" altLang="sv-SE" sz="1400" dirty="0">
                <a:solidFill>
                  <a:schemeClr val="accent5"/>
                </a:solidFill>
                <a:latin typeface="Futura Std Light" pitchFamily="34" charset="0"/>
                <a:ea typeface="MS PGothic" panose="020B0600070205080204" pitchFamily="34" charset="-128"/>
              </a:rPr>
              <a:t> </a:t>
            </a:r>
            <a:r>
              <a:rPr lang="en-GB" altLang="sv-SE" sz="1400" dirty="0" err="1">
                <a:solidFill>
                  <a:schemeClr val="accent5"/>
                </a:solidFill>
                <a:latin typeface="Futura Std Light" pitchFamily="34" charset="0"/>
                <a:ea typeface="MS PGothic" panose="020B0600070205080204" pitchFamily="34" charset="-128"/>
              </a:rPr>
              <a:t>oss</a:t>
            </a:r>
            <a:r>
              <a:rPr lang="en-GB" altLang="sv-SE" sz="1400" dirty="0">
                <a:solidFill>
                  <a:schemeClr val="accent5"/>
                </a:solidFill>
                <a:latin typeface="Futura Std Light" pitchFamily="34" charset="0"/>
                <a:ea typeface="MS PGothic" panose="020B0600070205080204" pitchFamily="34" charset="-128"/>
              </a:rPr>
              <a:t> </a:t>
            </a:r>
            <a:r>
              <a:rPr lang="en-GB" altLang="sv-SE" sz="1400" dirty="0" err="1">
                <a:solidFill>
                  <a:schemeClr val="accent5"/>
                </a:solidFill>
                <a:latin typeface="Futura Std Light" pitchFamily="34" charset="0"/>
                <a:ea typeface="MS PGothic" panose="020B0600070205080204" pitchFamily="34" charset="-128"/>
              </a:rPr>
              <a:t>från</a:t>
            </a:r>
            <a:r>
              <a:rPr lang="en-GB" altLang="sv-SE" sz="1400" dirty="0">
                <a:solidFill>
                  <a:schemeClr val="accent5"/>
                </a:solidFill>
                <a:latin typeface="Futura Std Light" pitchFamily="34" charset="0"/>
                <a:ea typeface="MS PGothic" panose="020B0600070205080204" pitchFamily="34" charset="-128"/>
              </a:rPr>
              <a:t> </a:t>
            </a:r>
            <a:r>
              <a:rPr lang="en-GB" altLang="sv-SE" sz="1400" dirty="0" err="1">
                <a:solidFill>
                  <a:schemeClr val="accent5"/>
                </a:solidFill>
                <a:latin typeface="Futura Std Light" pitchFamily="34" charset="0"/>
                <a:ea typeface="MS PGothic" panose="020B0600070205080204" pitchFamily="34" charset="-128"/>
              </a:rPr>
              <a:t>klimathotet</a:t>
            </a:r>
            <a:r>
              <a:rPr lang="en-GB" altLang="sv-SE" sz="1400" dirty="0">
                <a:solidFill>
                  <a:schemeClr val="accent5"/>
                </a:solidFill>
                <a:latin typeface="Futura Std Light" pitchFamily="34" charset="0"/>
                <a:ea typeface="MS PGothic" panose="020B0600070205080204" pitchFamily="34" charset="-128"/>
              </a:rPr>
              <a:t>?”</a:t>
            </a:r>
          </a:p>
        </p:txBody>
      </p:sp>
      <p:sp>
        <p:nvSpPr>
          <p:cNvPr id="10246" name="Text Box 11"/>
          <p:cNvSpPr txBox="1">
            <a:spLocks noChangeArrowheads="1"/>
          </p:cNvSpPr>
          <p:nvPr/>
        </p:nvSpPr>
        <p:spPr bwMode="auto">
          <a:xfrm rot="-2254634">
            <a:off x="5025749" y="891275"/>
            <a:ext cx="523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000" dirty="0">
                <a:solidFill>
                  <a:schemeClr val="tx1"/>
                </a:solidFill>
                <a:latin typeface="Futura Std Light" pitchFamily="34" charset="0"/>
                <a:ea typeface="MS PGothic" panose="020B0600070205080204" pitchFamily="34" charset="-128"/>
              </a:rPr>
              <a:t>“</a:t>
            </a:r>
            <a:r>
              <a:rPr lang="en-GB" altLang="sv-SE" sz="2000" dirty="0" err="1">
                <a:solidFill>
                  <a:schemeClr val="tx1"/>
                </a:solidFill>
                <a:latin typeface="Futura Std Light" pitchFamily="34" charset="0"/>
                <a:ea typeface="MS PGothic" panose="020B0600070205080204" pitchFamily="34" charset="-128"/>
              </a:rPr>
              <a:t>Fattigdom</a:t>
            </a:r>
            <a:r>
              <a:rPr lang="en-GB" altLang="sv-SE" sz="2000" dirty="0">
                <a:solidFill>
                  <a:schemeClr val="tx1"/>
                </a:solidFill>
                <a:latin typeface="Futura Std Light" pitchFamily="34" charset="0"/>
                <a:ea typeface="MS PGothic" panose="020B0600070205080204" pitchFamily="34" charset="-128"/>
              </a:rPr>
              <a:t> </a:t>
            </a:r>
            <a:r>
              <a:rPr lang="en-GB" altLang="sv-SE" sz="2000" dirty="0" err="1">
                <a:solidFill>
                  <a:schemeClr val="tx1"/>
                </a:solidFill>
                <a:latin typeface="Futura Std Light" pitchFamily="34" charset="0"/>
                <a:ea typeface="MS PGothic" panose="020B0600070205080204" pitchFamily="34" charset="-128"/>
              </a:rPr>
              <a:t>värre</a:t>
            </a:r>
            <a:r>
              <a:rPr lang="en-GB" altLang="sv-SE" sz="2000" dirty="0">
                <a:solidFill>
                  <a:schemeClr val="tx1"/>
                </a:solidFill>
                <a:latin typeface="Futura Std Light" pitchFamily="34" charset="0"/>
                <a:ea typeface="MS PGothic" panose="020B0600070205080204" pitchFamily="34" charset="-128"/>
              </a:rPr>
              <a:t> </a:t>
            </a:r>
            <a:r>
              <a:rPr lang="en-GB" altLang="sv-SE" sz="2000" dirty="0" err="1">
                <a:solidFill>
                  <a:schemeClr val="tx1"/>
                </a:solidFill>
                <a:latin typeface="Futura Std Light" pitchFamily="34" charset="0"/>
                <a:ea typeface="MS PGothic" panose="020B0600070205080204" pitchFamily="34" charset="-128"/>
              </a:rPr>
              <a:t>än</a:t>
            </a:r>
            <a:r>
              <a:rPr lang="en-GB" altLang="sv-SE" sz="2000" dirty="0">
                <a:solidFill>
                  <a:schemeClr val="tx1"/>
                </a:solidFill>
                <a:latin typeface="Futura Std Light" pitchFamily="34" charset="0"/>
                <a:ea typeface="MS PGothic" panose="020B0600070205080204" pitchFamily="34" charset="-128"/>
              </a:rPr>
              <a:t> </a:t>
            </a:r>
            <a:r>
              <a:rPr lang="en-GB" altLang="sv-SE" sz="2000" dirty="0" err="1">
                <a:solidFill>
                  <a:schemeClr val="tx1"/>
                </a:solidFill>
                <a:latin typeface="Futura Std Light" pitchFamily="34" charset="0"/>
                <a:ea typeface="MS PGothic" panose="020B0600070205080204" pitchFamily="34" charset="-128"/>
              </a:rPr>
              <a:t>klimathot</a:t>
            </a:r>
            <a:r>
              <a:rPr lang="en-GB" altLang="sv-SE" sz="2000" dirty="0">
                <a:solidFill>
                  <a:schemeClr val="tx1"/>
                </a:solidFill>
                <a:latin typeface="Futura Std Light" pitchFamily="34" charset="0"/>
                <a:ea typeface="MS PGothic" panose="020B0600070205080204" pitchFamily="34" charset="-128"/>
              </a:rPr>
              <a:t>”</a:t>
            </a:r>
          </a:p>
        </p:txBody>
      </p:sp>
      <p:sp>
        <p:nvSpPr>
          <p:cNvPr id="10247" name="Text Box 12"/>
          <p:cNvSpPr txBox="1">
            <a:spLocks noChangeArrowheads="1"/>
          </p:cNvSpPr>
          <p:nvPr/>
        </p:nvSpPr>
        <p:spPr bwMode="auto">
          <a:xfrm rot="-1804625">
            <a:off x="6411022" y="1460546"/>
            <a:ext cx="5591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nSpc>
                <a:spcPct val="90000"/>
              </a:lnSpc>
              <a:spcBef>
                <a:spcPct val="30000"/>
              </a:spcBef>
              <a:spcAft>
                <a:spcPct val="0"/>
              </a:spcAft>
              <a:buFontTx/>
              <a:buNone/>
            </a:pPr>
            <a:r>
              <a:rPr lang="en-GB" altLang="sv-SE" sz="2400" dirty="0">
                <a:solidFill>
                  <a:schemeClr val="tx1"/>
                </a:solidFill>
                <a:latin typeface="Futura Std Light" pitchFamily="34" charset="0"/>
                <a:ea typeface="MS PGothic" panose="020B0600070205080204" pitchFamily="34" charset="-128"/>
              </a:rPr>
              <a:t>“</a:t>
            </a:r>
            <a:r>
              <a:rPr lang="en-GB" altLang="sv-SE" sz="2400" dirty="0" err="1">
                <a:solidFill>
                  <a:schemeClr val="tx1"/>
                </a:solidFill>
                <a:latin typeface="Futura Std Light" pitchFamily="34" charset="0"/>
                <a:ea typeface="MS PGothic" panose="020B0600070205080204" pitchFamily="34" charset="-128"/>
              </a:rPr>
              <a:t>Hållbarhet</a:t>
            </a:r>
            <a:r>
              <a:rPr lang="en-GB" altLang="sv-SE" sz="2400" dirty="0">
                <a:solidFill>
                  <a:schemeClr val="tx1"/>
                </a:solidFill>
                <a:latin typeface="Futura Std Light" pitchFamily="34" charset="0"/>
                <a:ea typeface="MS PGothic" panose="020B0600070205080204" pitchFamily="34" charset="-128"/>
              </a:rPr>
              <a:t> </a:t>
            </a:r>
            <a:r>
              <a:rPr lang="en-GB" altLang="sv-SE" sz="2400" dirty="0" err="1">
                <a:solidFill>
                  <a:schemeClr val="tx1"/>
                </a:solidFill>
                <a:latin typeface="Futura Std Light" pitchFamily="34" charset="0"/>
                <a:ea typeface="MS PGothic" panose="020B0600070205080204" pitchFamily="34" charset="-128"/>
              </a:rPr>
              <a:t>för</a:t>
            </a:r>
            <a:r>
              <a:rPr lang="en-GB" altLang="sv-SE" sz="2400" dirty="0">
                <a:solidFill>
                  <a:schemeClr val="tx1"/>
                </a:solidFill>
                <a:latin typeface="Futura Std Light" pitchFamily="34" charset="0"/>
                <a:ea typeface="MS PGothic" panose="020B0600070205080204" pitchFamily="34" charset="-128"/>
              </a:rPr>
              <a:t> </a:t>
            </a:r>
            <a:r>
              <a:rPr lang="en-GB" altLang="sv-SE" sz="2400" dirty="0" err="1">
                <a:solidFill>
                  <a:schemeClr val="tx1"/>
                </a:solidFill>
                <a:latin typeface="Futura Std Light" pitchFamily="34" charset="0"/>
                <a:ea typeface="MS PGothic" panose="020B0600070205080204" pitchFamily="34" charset="-128"/>
              </a:rPr>
              <a:t>dyrt</a:t>
            </a:r>
            <a:r>
              <a:rPr lang="en-GB" altLang="sv-SE" sz="2400" dirty="0">
                <a:solidFill>
                  <a:schemeClr val="tx1"/>
                </a:solidFill>
                <a:latin typeface="Futura Std Light" pitchFamily="34" charset="0"/>
                <a:ea typeface="MS PGothic" panose="020B0600070205080204" pitchFamily="34" charset="-128"/>
              </a:rPr>
              <a:t>”</a:t>
            </a:r>
          </a:p>
        </p:txBody>
      </p:sp>
      <p:sp>
        <p:nvSpPr>
          <p:cNvPr id="10248" name="Text Box 13"/>
          <p:cNvSpPr txBox="1">
            <a:spLocks noChangeArrowheads="1"/>
          </p:cNvSpPr>
          <p:nvPr/>
        </p:nvSpPr>
        <p:spPr bwMode="auto">
          <a:xfrm rot="-4289674">
            <a:off x="4000887" y="758825"/>
            <a:ext cx="2635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1500" dirty="0">
                <a:solidFill>
                  <a:schemeClr val="tx1"/>
                </a:solidFill>
                <a:latin typeface="Futura Std Light" pitchFamily="34" charset="0"/>
                <a:ea typeface="MS PGothic" panose="020B0600070205080204" pitchFamily="34" charset="-128"/>
              </a:rPr>
              <a:t>“</a:t>
            </a:r>
            <a:r>
              <a:rPr lang="en-GB" altLang="sv-SE" sz="1500" dirty="0" err="1">
                <a:solidFill>
                  <a:schemeClr val="tx1"/>
                </a:solidFill>
                <a:latin typeface="Futura Std Light" pitchFamily="34" charset="0"/>
                <a:ea typeface="MS PGothic" panose="020B0600070205080204" pitchFamily="34" charset="-128"/>
              </a:rPr>
              <a:t>Etanol</a:t>
            </a:r>
            <a:r>
              <a:rPr lang="en-GB" altLang="sv-SE" sz="1500" dirty="0">
                <a:solidFill>
                  <a:schemeClr val="tx1"/>
                </a:solidFill>
                <a:latin typeface="Futura Std Light" pitchFamily="34" charset="0"/>
                <a:ea typeface="MS PGothic" panose="020B0600070205080204" pitchFamily="34" charset="-128"/>
              </a:rPr>
              <a:t> </a:t>
            </a:r>
            <a:r>
              <a:rPr lang="en-GB" altLang="sv-SE" sz="1500" dirty="0" err="1">
                <a:solidFill>
                  <a:schemeClr val="tx1"/>
                </a:solidFill>
                <a:latin typeface="Futura Std Light" pitchFamily="34" charset="0"/>
                <a:ea typeface="MS PGothic" panose="020B0600070205080204" pitchFamily="34" charset="-128"/>
              </a:rPr>
              <a:t>värre</a:t>
            </a:r>
            <a:r>
              <a:rPr lang="en-GB" altLang="sv-SE" sz="1500" dirty="0">
                <a:solidFill>
                  <a:schemeClr val="tx1"/>
                </a:solidFill>
                <a:latin typeface="Futura Std Light" pitchFamily="34" charset="0"/>
                <a:ea typeface="MS PGothic" panose="020B0600070205080204" pitchFamily="34" charset="-128"/>
              </a:rPr>
              <a:t> </a:t>
            </a:r>
            <a:r>
              <a:rPr lang="en-GB" altLang="sv-SE" sz="1500" dirty="0" err="1">
                <a:solidFill>
                  <a:schemeClr val="tx1"/>
                </a:solidFill>
                <a:latin typeface="Futura Std Light" pitchFamily="34" charset="0"/>
                <a:ea typeface="MS PGothic" panose="020B0600070205080204" pitchFamily="34" charset="-128"/>
              </a:rPr>
              <a:t>än</a:t>
            </a:r>
            <a:r>
              <a:rPr lang="en-GB" altLang="sv-SE" sz="1500" dirty="0">
                <a:solidFill>
                  <a:schemeClr val="tx1"/>
                </a:solidFill>
                <a:latin typeface="Futura Std Light" pitchFamily="34" charset="0"/>
                <a:ea typeface="MS PGothic" panose="020B0600070205080204" pitchFamily="34" charset="-128"/>
              </a:rPr>
              <a:t> </a:t>
            </a:r>
            <a:r>
              <a:rPr lang="en-GB" altLang="sv-SE" sz="1500" dirty="0" err="1">
                <a:solidFill>
                  <a:schemeClr val="tx1"/>
                </a:solidFill>
                <a:latin typeface="Futura Std Light" pitchFamily="34" charset="0"/>
                <a:ea typeface="MS PGothic" panose="020B0600070205080204" pitchFamily="34" charset="-128"/>
              </a:rPr>
              <a:t>bensin</a:t>
            </a:r>
            <a:r>
              <a:rPr lang="en-GB" altLang="sv-SE" sz="1500" dirty="0">
                <a:solidFill>
                  <a:schemeClr val="tx1"/>
                </a:solidFill>
                <a:latin typeface="Futura Std Light" pitchFamily="34" charset="0"/>
                <a:ea typeface="MS PGothic" panose="020B0600070205080204" pitchFamily="34" charset="-128"/>
              </a:rPr>
              <a:t>”</a:t>
            </a:r>
          </a:p>
        </p:txBody>
      </p:sp>
      <p:sp>
        <p:nvSpPr>
          <p:cNvPr id="10249" name="Text Box 14"/>
          <p:cNvSpPr txBox="1">
            <a:spLocks noChangeArrowheads="1"/>
          </p:cNvSpPr>
          <p:nvPr/>
        </p:nvSpPr>
        <p:spPr bwMode="auto">
          <a:xfrm rot="-707992">
            <a:off x="6232912" y="3251200"/>
            <a:ext cx="4135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000" dirty="0">
                <a:solidFill>
                  <a:schemeClr val="tx1"/>
                </a:solidFill>
                <a:latin typeface="Futura Std Light" pitchFamily="34" charset="0"/>
                <a:ea typeface="MS PGothic" panose="020B0600070205080204" pitchFamily="34" charset="-128"/>
              </a:rPr>
              <a:t>“</a:t>
            </a:r>
            <a:r>
              <a:rPr lang="en-GB" altLang="sv-SE" sz="2000" dirty="0" err="1">
                <a:solidFill>
                  <a:schemeClr val="tx1"/>
                </a:solidFill>
                <a:latin typeface="Futura Std Light" pitchFamily="34" charset="0"/>
                <a:ea typeface="MS PGothic" panose="020B0600070205080204" pitchFamily="34" charset="-128"/>
              </a:rPr>
              <a:t>Artutrotning</a:t>
            </a:r>
            <a:r>
              <a:rPr lang="en-GB" altLang="sv-SE" sz="2000" dirty="0">
                <a:solidFill>
                  <a:schemeClr val="tx1"/>
                </a:solidFill>
                <a:latin typeface="Futura Std Light" pitchFamily="34" charset="0"/>
                <a:ea typeface="MS PGothic" panose="020B0600070205080204" pitchFamily="34" charset="-128"/>
              </a:rPr>
              <a:t> </a:t>
            </a:r>
            <a:r>
              <a:rPr lang="en-GB" altLang="sv-SE" sz="2000" dirty="0" err="1">
                <a:solidFill>
                  <a:schemeClr val="tx1"/>
                </a:solidFill>
                <a:latin typeface="Futura Std Light" pitchFamily="34" charset="0"/>
                <a:ea typeface="MS PGothic" panose="020B0600070205080204" pitchFamily="34" charset="-128"/>
              </a:rPr>
              <a:t>är</a:t>
            </a:r>
            <a:r>
              <a:rPr lang="en-GB" altLang="sv-SE" sz="2000" dirty="0">
                <a:solidFill>
                  <a:schemeClr val="tx1"/>
                </a:solidFill>
                <a:latin typeface="Futura Std Light" pitchFamily="34" charset="0"/>
                <a:ea typeface="MS PGothic" panose="020B0600070205080204" pitchFamily="34" charset="-128"/>
              </a:rPr>
              <a:t> </a:t>
            </a:r>
            <a:r>
              <a:rPr lang="en-GB" altLang="sv-SE" sz="2000" dirty="0" err="1">
                <a:solidFill>
                  <a:schemeClr val="tx1"/>
                </a:solidFill>
                <a:latin typeface="Futura Std Light" pitchFamily="34" charset="0"/>
                <a:ea typeface="MS PGothic" panose="020B0600070205080204" pitchFamily="34" charset="-128"/>
              </a:rPr>
              <a:t>en</a:t>
            </a:r>
            <a:r>
              <a:rPr lang="en-GB" altLang="sv-SE" sz="2000" dirty="0">
                <a:solidFill>
                  <a:schemeClr val="tx1"/>
                </a:solidFill>
                <a:latin typeface="Futura Std Light" pitchFamily="34" charset="0"/>
                <a:ea typeface="MS PGothic" panose="020B0600070205080204" pitchFamily="34" charset="-128"/>
              </a:rPr>
              <a:t> normal process”</a:t>
            </a:r>
          </a:p>
        </p:txBody>
      </p:sp>
      <p:sp>
        <p:nvSpPr>
          <p:cNvPr id="10250" name="Text Box 15"/>
          <p:cNvSpPr txBox="1">
            <a:spLocks noChangeArrowheads="1"/>
          </p:cNvSpPr>
          <p:nvPr/>
        </p:nvSpPr>
        <p:spPr bwMode="auto">
          <a:xfrm rot="-198594">
            <a:off x="6049718" y="5774152"/>
            <a:ext cx="55554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1800" dirty="0">
                <a:solidFill>
                  <a:schemeClr val="accent5"/>
                </a:solidFill>
                <a:latin typeface="Futura Std Light" pitchFamily="34" charset="0"/>
                <a:ea typeface="MS PGothic" panose="020B0600070205080204" pitchFamily="34" charset="-128"/>
              </a:rPr>
              <a:t>“Vi </a:t>
            </a:r>
            <a:r>
              <a:rPr lang="en-GB" altLang="sv-SE" sz="1800" dirty="0" err="1">
                <a:solidFill>
                  <a:schemeClr val="accent5"/>
                </a:solidFill>
                <a:latin typeface="Futura Std Light" pitchFamily="34" charset="0"/>
                <a:ea typeface="MS PGothic" panose="020B0600070205080204" pitchFamily="34" charset="-128"/>
              </a:rPr>
              <a:t>får</a:t>
            </a:r>
            <a:r>
              <a:rPr lang="en-GB" altLang="sv-SE" sz="1800" dirty="0">
                <a:solidFill>
                  <a:schemeClr val="accent5"/>
                </a:solidFill>
                <a:latin typeface="Futura Std Light" pitchFamily="34" charset="0"/>
                <a:ea typeface="MS PGothic" panose="020B0600070205080204" pitchFamily="34" charset="-128"/>
              </a:rPr>
              <a:t> </a:t>
            </a:r>
            <a:r>
              <a:rPr lang="en-GB" altLang="sv-SE" sz="1800" dirty="0" err="1">
                <a:solidFill>
                  <a:schemeClr val="accent5"/>
                </a:solidFill>
                <a:latin typeface="Futura Std Light" pitchFamily="34" charset="0"/>
                <a:ea typeface="MS PGothic" panose="020B0600070205080204" pitchFamily="34" charset="-128"/>
              </a:rPr>
              <a:t>välja</a:t>
            </a:r>
            <a:r>
              <a:rPr lang="en-GB" altLang="sv-SE" sz="1800" dirty="0">
                <a:solidFill>
                  <a:schemeClr val="accent5"/>
                </a:solidFill>
                <a:latin typeface="Futura Std Light" pitchFamily="34" charset="0"/>
                <a:ea typeface="MS PGothic" panose="020B0600070205080204" pitchFamily="34" charset="-128"/>
              </a:rPr>
              <a:t> </a:t>
            </a:r>
            <a:r>
              <a:rPr lang="en-GB" altLang="sv-SE" sz="1800" dirty="0" err="1">
                <a:solidFill>
                  <a:schemeClr val="accent5"/>
                </a:solidFill>
                <a:latin typeface="Futura Std Light" pitchFamily="34" charset="0"/>
                <a:ea typeface="MS PGothic" panose="020B0600070205080204" pitchFamily="34" charset="-128"/>
              </a:rPr>
              <a:t>mellan</a:t>
            </a:r>
            <a:r>
              <a:rPr lang="en-GB" altLang="sv-SE" sz="1800" dirty="0">
                <a:solidFill>
                  <a:schemeClr val="accent5"/>
                </a:solidFill>
                <a:latin typeface="Futura Std Light" pitchFamily="34" charset="0"/>
                <a:ea typeface="MS PGothic" panose="020B0600070205080204" pitchFamily="34" charset="-128"/>
              </a:rPr>
              <a:t> </a:t>
            </a:r>
            <a:r>
              <a:rPr lang="en-GB" altLang="sv-SE" sz="1800" dirty="0" err="1">
                <a:solidFill>
                  <a:schemeClr val="accent5"/>
                </a:solidFill>
                <a:latin typeface="Futura Std Light" pitchFamily="34" charset="0"/>
                <a:ea typeface="MS PGothic" panose="020B0600070205080204" pitchFamily="34" charset="-128"/>
              </a:rPr>
              <a:t>pengarna</a:t>
            </a:r>
            <a:r>
              <a:rPr lang="en-GB" altLang="sv-SE" sz="1800" dirty="0">
                <a:solidFill>
                  <a:schemeClr val="accent5"/>
                </a:solidFill>
                <a:latin typeface="Futura Std Light" pitchFamily="34" charset="0"/>
                <a:ea typeface="MS PGothic" panose="020B0600070205080204" pitchFamily="34" charset="-128"/>
              </a:rPr>
              <a:t> </a:t>
            </a:r>
            <a:r>
              <a:rPr lang="en-GB" altLang="sv-SE" sz="1800" dirty="0" err="1">
                <a:solidFill>
                  <a:schemeClr val="accent5"/>
                </a:solidFill>
                <a:latin typeface="Futura Std Light" pitchFamily="34" charset="0"/>
                <a:ea typeface="MS PGothic" panose="020B0600070205080204" pitchFamily="34" charset="-128"/>
              </a:rPr>
              <a:t>eller</a:t>
            </a:r>
            <a:r>
              <a:rPr lang="en-GB" altLang="sv-SE" sz="1800" dirty="0">
                <a:solidFill>
                  <a:schemeClr val="accent5"/>
                </a:solidFill>
                <a:latin typeface="Futura Std Light" pitchFamily="34" charset="0"/>
                <a:ea typeface="MS PGothic" panose="020B0600070205080204" pitchFamily="34" charset="-128"/>
              </a:rPr>
              <a:t> </a:t>
            </a:r>
            <a:r>
              <a:rPr lang="en-GB" altLang="sv-SE" sz="1800" dirty="0" err="1">
                <a:solidFill>
                  <a:schemeClr val="accent5"/>
                </a:solidFill>
                <a:latin typeface="Futura Std Light" pitchFamily="34" charset="0"/>
                <a:ea typeface="MS PGothic" panose="020B0600070205080204" pitchFamily="34" charset="-128"/>
              </a:rPr>
              <a:t>miljön</a:t>
            </a:r>
            <a:r>
              <a:rPr lang="en-GB" altLang="sv-SE" sz="1800" dirty="0">
                <a:solidFill>
                  <a:schemeClr val="accent5"/>
                </a:solidFill>
                <a:latin typeface="Futura Std Light" pitchFamily="34" charset="0"/>
                <a:ea typeface="MS PGothic" panose="020B0600070205080204" pitchFamily="34" charset="-128"/>
              </a:rPr>
              <a:t>”</a:t>
            </a:r>
          </a:p>
        </p:txBody>
      </p:sp>
      <p:sp>
        <p:nvSpPr>
          <p:cNvPr id="10251" name="Text Box 16"/>
          <p:cNvSpPr txBox="1">
            <a:spLocks noChangeArrowheads="1"/>
          </p:cNvSpPr>
          <p:nvPr/>
        </p:nvSpPr>
        <p:spPr bwMode="auto">
          <a:xfrm rot="296730">
            <a:off x="6164650" y="5384800"/>
            <a:ext cx="57785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100" dirty="0">
                <a:solidFill>
                  <a:schemeClr val="tx1"/>
                </a:solidFill>
                <a:latin typeface="Futura Std Light" pitchFamily="34" charset="0"/>
                <a:ea typeface="MS PGothic" panose="020B0600070205080204" pitchFamily="34" charset="-128"/>
              </a:rPr>
              <a:t>“</a:t>
            </a:r>
            <a:r>
              <a:rPr lang="en-GB" altLang="sv-SE" sz="2100" dirty="0" err="1">
                <a:solidFill>
                  <a:schemeClr val="tx1"/>
                </a:solidFill>
                <a:latin typeface="Futura Std Light" pitchFamily="34" charset="0"/>
                <a:ea typeface="MS PGothic" panose="020B0600070205080204" pitchFamily="34" charset="-128"/>
              </a:rPr>
              <a:t>Östersjön</a:t>
            </a:r>
            <a:r>
              <a:rPr lang="en-GB" altLang="sv-SE" sz="2100" dirty="0">
                <a:solidFill>
                  <a:schemeClr val="tx1"/>
                </a:solidFill>
                <a:latin typeface="Futura Std Light" pitchFamily="34" charset="0"/>
                <a:ea typeface="MS PGothic" panose="020B0600070205080204" pitchFamily="34" charset="-128"/>
              </a:rPr>
              <a:t> </a:t>
            </a:r>
            <a:r>
              <a:rPr lang="en-GB" altLang="sv-SE" sz="2100" dirty="0" err="1">
                <a:solidFill>
                  <a:schemeClr val="tx1"/>
                </a:solidFill>
                <a:latin typeface="Futura Std Light" pitchFamily="34" charset="0"/>
                <a:ea typeface="MS PGothic" panose="020B0600070205080204" pitchFamily="34" charset="-128"/>
              </a:rPr>
              <a:t>bättre</a:t>
            </a:r>
            <a:r>
              <a:rPr lang="en-GB" altLang="sv-SE" sz="2100" dirty="0">
                <a:solidFill>
                  <a:schemeClr val="tx1"/>
                </a:solidFill>
                <a:latin typeface="Futura Std Light" pitchFamily="34" charset="0"/>
                <a:ea typeface="MS PGothic" panose="020B0600070205080204" pitchFamily="34" charset="-128"/>
              </a:rPr>
              <a:t> </a:t>
            </a:r>
            <a:r>
              <a:rPr lang="en-GB" altLang="sv-SE" sz="2100" dirty="0" err="1">
                <a:solidFill>
                  <a:schemeClr val="tx1"/>
                </a:solidFill>
                <a:latin typeface="Futura Std Light" pitchFamily="34" charset="0"/>
                <a:ea typeface="MS PGothic" panose="020B0600070205080204" pitchFamily="34" charset="-128"/>
              </a:rPr>
              <a:t>än</a:t>
            </a:r>
            <a:r>
              <a:rPr lang="en-GB" altLang="sv-SE" sz="2100" dirty="0">
                <a:solidFill>
                  <a:schemeClr val="tx1"/>
                </a:solidFill>
                <a:latin typeface="Futura Std Light" pitchFamily="34" charset="0"/>
                <a:ea typeface="MS PGothic" panose="020B0600070205080204" pitchFamily="34" charset="-128"/>
              </a:rPr>
              <a:t> </a:t>
            </a:r>
            <a:r>
              <a:rPr lang="en-GB" altLang="sv-SE" sz="2100" dirty="0" err="1">
                <a:solidFill>
                  <a:schemeClr val="tx1"/>
                </a:solidFill>
                <a:latin typeface="Futura Std Light" pitchFamily="34" charset="0"/>
                <a:ea typeface="MS PGothic" panose="020B0600070205080204" pitchFamily="34" charset="-128"/>
              </a:rPr>
              <a:t>någonsin</a:t>
            </a:r>
            <a:r>
              <a:rPr lang="en-GB" altLang="sv-SE" sz="2100" dirty="0">
                <a:solidFill>
                  <a:schemeClr val="tx1"/>
                </a:solidFill>
                <a:latin typeface="Futura Std Light" pitchFamily="34" charset="0"/>
                <a:ea typeface="MS PGothic" panose="020B0600070205080204" pitchFamily="34" charset="-128"/>
              </a:rPr>
              <a:t>”</a:t>
            </a:r>
          </a:p>
        </p:txBody>
      </p:sp>
      <p:sp>
        <p:nvSpPr>
          <p:cNvPr id="10252" name="Text Box 17"/>
          <p:cNvSpPr txBox="1">
            <a:spLocks noChangeArrowheads="1"/>
          </p:cNvSpPr>
          <p:nvPr/>
        </p:nvSpPr>
        <p:spPr bwMode="auto">
          <a:xfrm rot="-1005864">
            <a:off x="6544062" y="2663826"/>
            <a:ext cx="4116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400" dirty="0">
                <a:solidFill>
                  <a:schemeClr val="accent5"/>
                </a:solidFill>
                <a:latin typeface="Futura Std Light" pitchFamily="34" charset="0"/>
                <a:ea typeface="MS PGothic" panose="020B0600070205080204" pitchFamily="34" charset="-128"/>
              </a:rPr>
              <a:t>“</a:t>
            </a:r>
            <a:r>
              <a:rPr lang="en-GB" altLang="sv-SE" sz="2400" dirty="0" err="1">
                <a:solidFill>
                  <a:schemeClr val="accent5"/>
                </a:solidFill>
                <a:latin typeface="Futura Std Light" pitchFamily="34" charset="0"/>
                <a:ea typeface="MS PGothic" panose="020B0600070205080204" pitchFamily="34" charset="-128"/>
              </a:rPr>
              <a:t>Klimathotet</a:t>
            </a:r>
            <a:r>
              <a:rPr lang="en-GB" altLang="sv-SE" sz="2400" dirty="0">
                <a:solidFill>
                  <a:schemeClr val="accent5"/>
                </a:solidFill>
                <a:latin typeface="Futura Std Light" pitchFamily="34" charset="0"/>
                <a:ea typeface="MS PGothic" panose="020B0600070205080204" pitchFamily="34" charset="-128"/>
              </a:rPr>
              <a:t> </a:t>
            </a:r>
            <a:r>
              <a:rPr lang="en-GB" altLang="sv-SE" sz="2400" dirty="0" err="1">
                <a:solidFill>
                  <a:schemeClr val="accent5"/>
                </a:solidFill>
                <a:latin typeface="Futura Std Light" pitchFamily="34" charset="0"/>
                <a:ea typeface="MS PGothic" panose="020B0600070205080204" pitchFamily="34" charset="-128"/>
              </a:rPr>
              <a:t>överdrivet</a:t>
            </a:r>
            <a:r>
              <a:rPr lang="en-GB" altLang="sv-SE" sz="2400" dirty="0">
                <a:solidFill>
                  <a:schemeClr val="accent5"/>
                </a:solidFill>
                <a:latin typeface="Futura Std Light" pitchFamily="34" charset="0"/>
                <a:ea typeface="MS PGothic" panose="020B0600070205080204" pitchFamily="34" charset="-128"/>
              </a:rPr>
              <a:t>”</a:t>
            </a:r>
          </a:p>
        </p:txBody>
      </p:sp>
      <p:sp>
        <p:nvSpPr>
          <p:cNvPr id="10253" name="Text Box 18"/>
          <p:cNvSpPr txBox="1">
            <a:spLocks noChangeArrowheads="1"/>
          </p:cNvSpPr>
          <p:nvPr/>
        </p:nvSpPr>
        <p:spPr bwMode="auto">
          <a:xfrm rot="-356105">
            <a:off x="7018588" y="4321787"/>
            <a:ext cx="3703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3200" dirty="0">
                <a:solidFill>
                  <a:schemeClr val="tx1"/>
                </a:solidFill>
                <a:latin typeface="Futura Std Light" pitchFamily="34" charset="0"/>
                <a:ea typeface="MS PGothic" panose="020B0600070205080204" pitchFamily="34" charset="-128"/>
              </a:rPr>
              <a:t>“</a:t>
            </a:r>
            <a:r>
              <a:rPr lang="en-GB" altLang="sv-SE" sz="3200" dirty="0" err="1">
                <a:solidFill>
                  <a:schemeClr val="tx1"/>
                </a:solidFill>
                <a:latin typeface="Futura Std Light" pitchFamily="34" charset="0"/>
                <a:ea typeface="MS PGothic" panose="020B0600070205080204" pitchFamily="34" charset="-128"/>
              </a:rPr>
              <a:t>Mera</a:t>
            </a:r>
            <a:r>
              <a:rPr lang="en-GB" altLang="sv-SE" sz="3200" dirty="0">
                <a:solidFill>
                  <a:schemeClr val="tx1"/>
                </a:solidFill>
                <a:latin typeface="Futura Std Light" pitchFamily="34" charset="0"/>
                <a:ea typeface="MS PGothic" panose="020B0600070205080204" pitchFamily="34" charset="-128"/>
              </a:rPr>
              <a:t> </a:t>
            </a:r>
            <a:r>
              <a:rPr lang="en-GB" altLang="sv-SE" sz="3200" dirty="0" err="1">
                <a:solidFill>
                  <a:schemeClr val="tx1"/>
                </a:solidFill>
                <a:latin typeface="Futura Std Light" pitchFamily="34" charset="0"/>
                <a:ea typeface="MS PGothic" panose="020B0600070205080204" pitchFamily="34" charset="-128"/>
              </a:rPr>
              <a:t>kärnkraft</a:t>
            </a:r>
            <a:r>
              <a:rPr lang="en-GB" altLang="sv-SE" sz="3200" dirty="0">
                <a:solidFill>
                  <a:schemeClr val="tx1"/>
                </a:solidFill>
                <a:latin typeface="Futura Std Light" pitchFamily="34" charset="0"/>
                <a:ea typeface="MS PGothic" panose="020B0600070205080204" pitchFamily="34" charset="-128"/>
              </a:rPr>
              <a:t>…</a:t>
            </a:r>
          </a:p>
        </p:txBody>
      </p:sp>
      <p:sp>
        <p:nvSpPr>
          <p:cNvPr id="10254" name="Text Box 19"/>
          <p:cNvSpPr txBox="1">
            <a:spLocks noChangeArrowheads="1"/>
          </p:cNvSpPr>
          <p:nvPr/>
        </p:nvSpPr>
        <p:spPr bwMode="auto">
          <a:xfrm rot="-3394199">
            <a:off x="4461262" y="428625"/>
            <a:ext cx="422592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000" dirty="0" err="1">
                <a:solidFill>
                  <a:schemeClr val="accent5"/>
                </a:solidFill>
                <a:latin typeface="Futura Std Light" pitchFamily="34" charset="0"/>
                <a:ea typeface="MS PGothic" panose="020B0600070205080204" pitchFamily="34" charset="-128"/>
              </a:rPr>
              <a:t>Kvicksilver</a:t>
            </a:r>
            <a:r>
              <a:rPr lang="en-GB" altLang="sv-SE" sz="2000" dirty="0">
                <a:solidFill>
                  <a:schemeClr val="accent5"/>
                </a:solidFill>
                <a:latin typeface="Futura Std Light" pitchFamily="34" charset="0"/>
                <a:ea typeface="MS PGothic" panose="020B0600070205080204" pitchFamily="34" charset="-128"/>
              </a:rPr>
              <a:t> </a:t>
            </a:r>
            <a:r>
              <a:rPr lang="en-GB" altLang="sv-SE" sz="2000" dirty="0" err="1">
                <a:solidFill>
                  <a:schemeClr val="accent5"/>
                </a:solidFill>
                <a:latin typeface="Futura Std Light" pitchFamily="34" charset="0"/>
                <a:ea typeface="MS PGothic" panose="020B0600070205080204" pitchFamily="34" charset="-128"/>
              </a:rPr>
              <a:t>inte</a:t>
            </a:r>
            <a:r>
              <a:rPr lang="en-GB" altLang="sv-SE" sz="2000" dirty="0">
                <a:solidFill>
                  <a:schemeClr val="accent5"/>
                </a:solidFill>
                <a:latin typeface="Futura Std Light" pitchFamily="34" charset="0"/>
                <a:ea typeface="MS PGothic" panose="020B0600070205080204" pitchFamily="34" charset="-128"/>
              </a:rPr>
              <a:t> </a:t>
            </a:r>
            <a:r>
              <a:rPr lang="en-GB" altLang="sv-SE" sz="2000" dirty="0" err="1">
                <a:solidFill>
                  <a:schemeClr val="accent5"/>
                </a:solidFill>
                <a:latin typeface="Futura Std Light" pitchFamily="34" charset="0"/>
                <a:ea typeface="MS PGothic" panose="020B0600070205080204" pitchFamily="34" charset="-128"/>
              </a:rPr>
              <a:t>farligt</a:t>
            </a:r>
            <a:r>
              <a:rPr lang="en-GB" altLang="sv-SE" sz="2000" dirty="0">
                <a:solidFill>
                  <a:schemeClr val="accent5"/>
                </a:solidFill>
                <a:latin typeface="Futura Std Light" pitchFamily="34" charset="0"/>
                <a:ea typeface="MS PGothic" panose="020B0600070205080204" pitchFamily="34" charset="-128"/>
              </a:rPr>
              <a:t>…</a:t>
            </a:r>
          </a:p>
        </p:txBody>
      </p:sp>
      <p:sp>
        <p:nvSpPr>
          <p:cNvPr id="10255" name="Text Box 2"/>
          <p:cNvSpPr txBox="1">
            <a:spLocks noChangeArrowheads="1"/>
          </p:cNvSpPr>
          <p:nvPr/>
        </p:nvSpPr>
        <p:spPr bwMode="auto">
          <a:xfrm rot="21076139">
            <a:off x="7006963" y="3655620"/>
            <a:ext cx="37712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400" dirty="0">
                <a:solidFill>
                  <a:schemeClr val="tx1"/>
                </a:solidFill>
                <a:latin typeface="Futura Std Light" pitchFamily="34" charset="0"/>
                <a:ea typeface="MS PGothic" panose="020B0600070205080204" pitchFamily="34" charset="-128"/>
              </a:rPr>
              <a:t>“</a:t>
            </a:r>
            <a:r>
              <a:rPr lang="en-GB" altLang="sv-SE" sz="2400" dirty="0" err="1">
                <a:solidFill>
                  <a:schemeClr val="tx1"/>
                </a:solidFill>
                <a:latin typeface="Futura Std Light" pitchFamily="34" charset="0"/>
                <a:ea typeface="MS PGothic" panose="020B0600070205080204" pitchFamily="34" charset="-128"/>
              </a:rPr>
              <a:t>Ekologiskt</a:t>
            </a:r>
            <a:r>
              <a:rPr lang="en-GB" altLang="sv-SE" sz="2400" dirty="0">
                <a:solidFill>
                  <a:schemeClr val="tx1"/>
                </a:solidFill>
                <a:latin typeface="Futura Std Light" pitchFamily="34" charset="0"/>
                <a:ea typeface="MS PGothic" panose="020B0600070205080204" pitchFamily="34" charset="-128"/>
              </a:rPr>
              <a:t> </a:t>
            </a:r>
            <a:r>
              <a:rPr lang="en-GB" altLang="sv-SE" sz="2400" dirty="0" err="1">
                <a:solidFill>
                  <a:schemeClr val="tx1"/>
                </a:solidFill>
                <a:latin typeface="Futura Std Light" pitchFamily="34" charset="0"/>
                <a:ea typeface="MS PGothic" panose="020B0600070205080204" pitchFamily="34" charset="-128"/>
              </a:rPr>
              <a:t>lantbruk</a:t>
            </a:r>
            <a:r>
              <a:rPr lang="en-GB" altLang="sv-SE" sz="2400" dirty="0">
                <a:solidFill>
                  <a:schemeClr val="tx1"/>
                </a:solidFill>
                <a:latin typeface="Futura Std Light" pitchFamily="34" charset="0"/>
                <a:ea typeface="MS PGothic" panose="020B0600070205080204" pitchFamily="34" charset="-128"/>
              </a:rPr>
              <a:t> bluff”</a:t>
            </a:r>
          </a:p>
        </p:txBody>
      </p:sp>
      <p:sp>
        <p:nvSpPr>
          <p:cNvPr id="10256" name="Text Box 10"/>
          <p:cNvSpPr txBox="1">
            <a:spLocks noChangeArrowheads="1"/>
          </p:cNvSpPr>
          <p:nvPr/>
        </p:nvSpPr>
        <p:spPr bwMode="auto">
          <a:xfrm>
            <a:off x="323051" y="4990528"/>
            <a:ext cx="495136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nSpc>
                <a:spcPct val="80000"/>
              </a:lnSpc>
              <a:spcBef>
                <a:spcPct val="0"/>
              </a:spcBef>
              <a:spcAft>
                <a:spcPct val="0"/>
              </a:spcAft>
              <a:buClr>
                <a:srgbClr val="606060"/>
              </a:buClr>
              <a:buFontTx/>
              <a:buNone/>
            </a:pPr>
            <a:r>
              <a:rPr lang="sv-SE" altLang="sv-SE" sz="2400" dirty="0">
                <a:solidFill>
                  <a:schemeClr val="bg1"/>
                </a:solidFill>
                <a:ea typeface="MS PGothic" panose="020B0600070205080204" pitchFamily="34" charset="-128"/>
              </a:rPr>
              <a:t> </a:t>
            </a:r>
          </a:p>
          <a:p>
            <a:pPr>
              <a:lnSpc>
                <a:spcPct val="80000"/>
              </a:lnSpc>
              <a:spcBef>
                <a:spcPct val="0"/>
              </a:spcBef>
              <a:spcAft>
                <a:spcPct val="0"/>
              </a:spcAft>
              <a:buClr>
                <a:srgbClr val="606060"/>
              </a:buClr>
              <a:buFontTx/>
              <a:buNone/>
            </a:pPr>
            <a:r>
              <a:rPr lang="sv-SE" altLang="sv-SE" sz="5000" dirty="0">
                <a:solidFill>
                  <a:schemeClr val="bg1"/>
                </a:solidFill>
                <a:latin typeface="Futura Std Medium" pitchFamily="34" charset="0"/>
                <a:ea typeface="MS PGothic" panose="020B0600070205080204" pitchFamily="34" charset="-128"/>
              </a:rPr>
              <a:t>Reduktionism</a:t>
            </a:r>
          </a:p>
          <a:p>
            <a:pPr>
              <a:lnSpc>
                <a:spcPct val="80000"/>
              </a:lnSpc>
              <a:spcBef>
                <a:spcPct val="0"/>
              </a:spcBef>
              <a:spcAft>
                <a:spcPct val="0"/>
              </a:spcAft>
              <a:buClr>
                <a:srgbClr val="606060"/>
              </a:buClr>
              <a:buFontTx/>
              <a:buNone/>
            </a:pPr>
            <a:r>
              <a:rPr lang="sv-SE" altLang="sv-SE" sz="3200" dirty="0">
                <a:solidFill>
                  <a:schemeClr val="bg1"/>
                </a:solidFill>
                <a:latin typeface="Futura Std Medium" pitchFamily="34" charset="0"/>
                <a:ea typeface="MS PGothic" panose="020B0600070205080204" pitchFamily="34" charset="-128"/>
              </a:rPr>
              <a:t>- Detaljproblemen skymmer åtgärdsplanen</a:t>
            </a:r>
          </a:p>
        </p:txBody>
      </p:sp>
      <p:sp>
        <p:nvSpPr>
          <p:cNvPr id="10258" name="Text Box 12"/>
          <p:cNvSpPr txBox="1">
            <a:spLocks noChangeArrowheads="1"/>
          </p:cNvSpPr>
          <p:nvPr/>
        </p:nvSpPr>
        <p:spPr bwMode="auto">
          <a:xfrm rot="21319195">
            <a:off x="6223388" y="6151564"/>
            <a:ext cx="559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nSpc>
                <a:spcPct val="90000"/>
              </a:lnSpc>
              <a:spcBef>
                <a:spcPct val="30000"/>
              </a:spcBef>
              <a:spcAft>
                <a:spcPct val="0"/>
              </a:spcAft>
              <a:buFontTx/>
              <a:buNone/>
            </a:pPr>
            <a:r>
              <a:rPr lang="en-GB" altLang="sv-SE" sz="2000" dirty="0">
                <a:solidFill>
                  <a:schemeClr val="tx1"/>
                </a:solidFill>
                <a:latin typeface="Futura Std Light" pitchFamily="34" charset="0"/>
                <a:ea typeface="MS PGothic" panose="020B0600070205080204" pitchFamily="34" charset="-128"/>
              </a:rPr>
              <a:t>“Vi </a:t>
            </a:r>
            <a:r>
              <a:rPr lang="en-GB" altLang="sv-SE" sz="2000" dirty="0" err="1">
                <a:solidFill>
                  <a:schemeClr val="tx1"/>
                </a:solidFill>
                <a:latin typeface="Futura Std Light" pitchFamily="34" charset="0"/>
                <a:ea typeface="MS PGothic" panose="020B0600070205080204" pitchFamily="34" charset="-128"/>
              </a:rPr>
              <a:t>måste</a:t>
            </a:r>
            <a:r>
              <a:rPr lang="en-GB" altLang="sv-SE" sz="2000" dirty="0">
                <a:solidFill>
                  <a:schemeClr val="tx1"/>
                </a:solidFill>
                <a:latin typeface="Futura Std Light" pitchFamily="34" charset="0"/>
                <a:ea typeface="MS PGothic" panose="020B0600070205080204" pitchFamily="34" charset="-128"/>
              </a:rPr>
              <a:t> </a:t>
            </a:r>
            <a:r>
              <a:rPr lang="en-GB" altLang="sv-SE" sz="2000" dirty="0" err="1">
                <a:solidFill>
                  <a:schemeClr val="tx1"/>
                </a:solidFill>
                <a:latin typeface="Futura Std Light" pitchFamily="34" charset="0"/>
                <a:ea typeface="MS PGothic" panose="020B0600070205080204" pitchFamily="34" charset="-128"/>
              </a:rPr>
              <a:t>byta</a:t>
            </a:r>
            <a:r>
              <a:rPr lang="en-GB" altLang="sv-SE" sz="2000" dirty="0">
                <a:solidFill>
                  <a:schemeClr val="tx1"/>
                </a:solidFill>
                <a:latin typeface="Futura Std Light" pitchFamily="34" charset="0"/>
                <a:ea typeface="MS PGothic" panose="020B0600070205080204" pitchFamily="34" charset="-128"/>
              </a:rPr>
              <a:t> </a:t>
            </a:r>
            <a:r>
              <a:rPr lang="en-GB" altLang="sv-SE" sz="2000" dirty="0" err="1">
                <a:solidFill>
                  <a:schemeClr val="tx1"/>
                </a:solidFill>
                <a:latin typeface="Futura Std Light" pitchFamily="34" charset="0"/>
                <a:ea typeface="MS PGothic" panose="020B0600070205080204" pitchFamily="34" charset="-128"/>
              </a:rPr>
              <a:t>ekonomiskt</a:t>
            </a:r>
            <a:r>
              <a:rPr lang="en-GB" altLang="sv-SE" sz="2000" dirty="0">
                <a:solidFill>
                  <a:schemeClr val="tx1"/>
                </a:solidFill>
                <a:latin typeface="Futura Std Light" pitchFamily="34" charset="0"/>
                <a:ea typeface="MS PGothic" panose="020B0600070205080204" pitchFamily="34" charset="-128"/>
              </a:rPr>
              <a:t> system”</a:t>
            </a:r>
          </a:p>
        </p:txBody>
      </p:sp>
    </p:spTree>
    <p:extLst>
      <p:ext uri="{BB962C8B-B14F-4D97-AF65-F5344CB8AC3E}">
        <p14:creationId xmlns:p14="http://schemas.microsoft.com/office/powerpoint/2010/main" val="391603386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1" descr="LEAVES_iStock_000004467330Medium"/>
          <p:cNvPicPr>
            <a:picLocks noChangeAspect="1" noChangeArrowheads="1"/>
          </p:cNvPicPr>
          <p:nvPr/>
        </p:nvPicPr>
        <p:blipFill>
          <a:blip r:embed="rId3" cstate="print">
            <a:extLst>
              <a:ext uri="{28A0092B-C50C-407E-A947-70E740481C1C}">
                <a14:useLocalDpi xmlns:a14="http://schemas.microsoft.com/office/drawing/2010/main" val="0"/>
              </a:ext>
            </a:extLst>
          </a:blip>
          <a:srcRect t="6312"/>
          <a:stretch>
            <a:fillRect/>
          </a:stretch>
        </p:blipFill>
        <p:spPr bwMode="auto">
          <a:xfrm>
            <a:off x="11151" y="0"/>
            <a:ext cx="10645254"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rot="-5400000">
            <a:off x="8201413" y="4065589"/>
            <a:ext cx="27543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0"/>
              </a:spcBef>
              <a:spcAft>
                <a:spcPct val="0"/>
              </a:spcAft>
              <a:buFontTx/>
              <a:buNone/>
            </a:pPr>
            <a:endParaRPr lang="en-GB" altLang="sv-SE" sz="3200" b="1">
              <a:solidFill>
                <a:schemeClr val="tx1"/>
              </a:solidFill>
              <a:latin typeface="Futura Std Light" pitchFamily="34" charset="0"/>
              <a:ea typeface="MS PGothic" panose="020B0600070205080204" pitchFamily="34" charset="-128"/>
            </a:endParaRPr>
          </a:p>
        </p:txBody>
      </p:sp>
      <p:sp>
        <p:nvSpPr>
          <p:cNvPr id="10244" name="Rectangle 3"/>
          <p:cNvSpPr>
            <a:spLocks noChangeArrowheads="1"/>
          </p:cNvSpPr>
          <p:nvPr/>
        </p:nvSpPr>
        <p:spPr bwMode="auto">
          <a:xfrm rot="-5400000">
            <a:off x="7846606" y="-175419"/>
            <a:ext cx="4187826"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0"/>
              </a:spcBef>
              <a:spcAft>
                <a:spcPct val="0"/>
              </a:spcAft>
              <a:buFontTx/>
              <a:buNone/>
            </a:pPr>
            <a:endParaRPr lang="en-GB" altLang="sv-SE" sz="3200" b="1">
              <a:solidFill>
                <a:schemeClr val="tx1"/>
              </a:solidFill>
              <a:latin typeface="Futura Std Light" pitchFamily="34" charset="0"/>
              <a:ea typeface="MS PGothic" panose="020B0600070205080204" pitchFamily="34" charset="-128"/>
            </a:endParaRPr>
          </a:p>
        </p:txBody>
      </p:sp>
      <p:sp>
        <p:nvSpPr>
          <p:cNvPr id="10245" name="Text Box 10"/>
          <p:cNvSpPr txBox="1">
            <a:spLocks noChangeArrowheads="1"/>
          </p:cNvSpPr>
          <p:nvPr/>
        </p:nvSpPr>
        <p:spPr bwMode="auto">
          <a:xfrm rot="19599503">
            <a:off x="5936395" y="1078311"/>
            <a:ext cx="5513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dirty="0">
                <a:solidFill>
                  <a:schemeClr val="accent5"/>
                </a:solidFill>
                <a:latin typeface="Futura Std Light" pitchFamily="34" charset="0"/>
                <a:ea typeface="MS PGothic" panose="020B0600070205080204" pitchFamily="34" charset="-128"/>
              </a:rPr>
              <a:t>ISO 14000</a:t>
            </a:r>
          </a:p>
        </p:txBody>
      </p:sp>
      <p:sp>
        <p:nvSpPr>
          <p:cNvPr id="10246" name="Text Box 11"/>
          <p:cNvSpPr txBox="1">
            <a:spLocks noChangeArrowheads="1"/>
          </p:cNvSpPr>
          <p:nvPr/>
        </p:nvSpPr>
        <p:spPr bwMode="auto">
          <a:xfrm rot="-2254634">
            <a:off x="5455244" y="609490"/>
            <a:ext cx="5235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400" dirty="0" err="1">
                <a:solidFill>
                  <a:schemeClr val="tx1"/>
                </a:solidFill>
                <a:latin typeface="Futura Std Light" pitchFamily="34" charset="0"/>
                <a:ea typeface="MS PGothic" panose="020B0600070205080204" pitchFamily="34" charset="-128"/>
              </a:rPr>
              <a:t>Planetgränserna</a:t>
            </a:r>
            <a:endParaRPr lang="en-GB" altLang="sv-SE" sz="2400" dirty="0">
              <a:solidFill>
                <a:schemeClr val="tx1"/>
              </a:solidFill>
              <a:latin typeface="Futura Std Light" pitchFamily="34" charset="0"/>
              <a:ea typeface="MS PGothic" panose="020B0600070205080204" pitchFamily="34" charset="-128"/>
            </a:endParaRPr>
          </a:p>
        </p:txBody>
      </p:sp>
      <p:sp>
        <p:nvSpPr>
          <p:cNvPr id="10247" name="Text Box 12"/>
          <p:cNvSpPr txBox="1">
            <a:spLocks noChangeArrowheads="1"/>
          </p:cNvSpPr>
          <p:nvPr/>
        </p:nvSpPr>
        <p:spPr bwMode="auto">
          <a:xfrm rot="-1804625">
            <a:off x="6151219" y="1539760"/>
            <a:ext cx="5591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nSpc>
                <a:spcPct val="90000"/>
              </a:lnSpc>
              <a:spcBef>
                <a:spcPct val="30000"/>
              </a:spcBef>
              <a:spcAft>
                <a:spcPct val="0"/>
              </a:spcAft>
              <a:buFontTx/>
              <a:buNone/>
            </a:pPr>
            <a:r>
              <a:rPr lang="en-GB" altLang="sv-SE" sz="2400" dirty="0">
                <a:solidFill>
                  <a:schemeClr val="tx1"/>
                </a:solidFill>
                <a:latin typeface="Futura Std Light" pitchFamily="34" charset="0"/>
                <a:ea typeface="MS PGothic" panose="020B0600070205080204" pitchFamily="34" charset="-128"/>
              </a:rPr>
              <a:t>ISO 26000</a:t>
            </a:r>
          </a:p>
        </p:txBody>
      </p:sp>
      <p:sp>
        <p:nvSpPr>
          <p:cNvPr id="10249" name="Text Box 14"/>
          <p:cNvSpPr txBox="1">
            <a:spLocks noChangeArrowheads="1"/>
          </p:cNvSpPr>
          <p:nvPr/>
        </p:nvSpPr>
        <p:spPr bwMode="auto">
          <a:xfrm rot="-707992">
            <a:off x="6643358" y="3374163"/>
            <a:ext cx="4135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000" dirty="0">
                <a:solidFill>
                  <a:schemeClr val="tx1"/>
                </a:solidFill>
                <a:latin typeface="Futura Std Light" pitchFamily="34" charset="0"/>
                <a:ea typeface="MS PGothic" panose="020B0600070205080204" pitchFamily="34" charset="-128"/>
              </a:rPr>
              <a:t>Bio-</a:t>
            </a:r>
            <a:r>
              <a:rPr lang="en-GB" altLang="sv-SE" sz="2000" dirty="0" err="1">
                <a:solidFill>
                  <a:schemeClr val="tx1"/>
                </a:solidFill>
                <a:latin typeface="Futura Std Light" pitchFamily="34" charset="0"/>
                <a:ea typeface="MS PGothic" panose="020B0600070205080204" pitchFamily="34" charset="-128"/>
              </a:rPr>
              <a:t>ekonomi</a:t>
            </a:r>
            <a:endParaRPr lang="en-GB" altLang="sv-SE" sz="2000" dirty="0">
              <a:solidFill>
                <a:schemeClr val="tx1"/>
              </a:solidFill>
              <a:latin typeface="Futura Std Light" pitchFamily="34" charset="0"/>
              <a:ea typeface="MS PGothic" panose="020B0600070205080204" pitchFamily="34" charset="-128"/>
            </a:endParaRPr>
          </a:p>
        </p:txBody>
      </p:sp>
      <p:sp>
        <p:nvSpPr>
          <p:cNvPr id="10252" name="Text Box 17"/>
          <p:cNvSpPr txBox="1">
            <a:spLocks noChangeArrowheads="1"/>
          </p:cNvSpPr>
          <p:nvPr/>
        </p:nvSpPr>
        <p:spPr bwMode="auto">
          <a:xfrm rot="-1005864">
            <a:off x="6544062" y="2663826"/>
            <a:ext cx="4116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400" dirty="0" err="1">
                <a:solidFill>
                  <a:schemeClr val="accent5"/>
                </a:solidFill>
                <a:latin typeface="Futura Std Light" pitchFamily="34" charset="0"/>
                <a:ea typeface="MS PGothic" panose="020B0600070205080204" pitchFamily="34" charset="-128"/>
              </a:rPr>
              <a:t>Ekologiska</a:t>
            </a:r>
            <a:r>
              <a:rPr lang="en-GB" altLang="sv-SE" sz="2400" dirty="0">
                <a:solidFill>
                  <a:schemeClr val="accent5"/>
                </a:solidFill>
                <a:latin typeface="Futura Std Light" pitchFamily="34" charset="0"/>
                <a:ea typeface="MS PGothic" panose="020B0600070205080204" pitchFamily="34" charset="-128"/>
              </a:rPr>
              <a:t> </a:t>
            </a:r>
            <a:r>
              <a:rPr lang="en-GB" altLang="sv-SE" sz="2400" dirty="0" err="1">
                <a:solidFill>
                  <a:schemeClr val="accent5"/>
                </a:solidFill>
                <a:latin typeface="Futura Std Light" pitchFamily="34" charset="0"/>
                <a:ea typeface="MS PGothic" panose="020B0600070205080204" pitchFamily="34" charset="-128"/>
              </a:rPr>
              <a:t>fotavtryck</a:t>
            </a:r>
            <a:endParaRPr lang="en-GB" altLang="sv-SE" sz="2400" dirty="0">
              <a:solidFill>
                <a:schemeClr val="accent5"/>
              </a:solidFill>
              <a:latin typeface="Futura Std Light" pitchFamily="34" charset="0"/>
              <a:ea typeface="MS PGothic" panose="020B0600070205080204" pitchFamily="34" charset="-128"/>
            </a:endParaRPr>
          </a:p>
        </p:txBody>
      </p:sp>
      <p:sp>
        <p:nvSpPr>
          <p:cNvPr id="10253" name="Text Box 18"/>
          <p:cNvSpPr txBox="1">
            <a:spLocks noChangeArrowheads="1"/>
          </p:cNvSpPr>
          <p:nvPr/>
        </p:nvSpPr>
        <p:spPr bwMode="auto">
          <a:xfrm rot="-356105">
            <a:off x="6034913" y="5641117"/>
            <a:ext cx="3703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3200" dirty="0" err="1">
                <a:solidFill>
                  <a:schemeClr val="tx1"/>
                </a:solidFill>
                <a:latin typeface="Futura Std Light" pitchFamily="34" charset="0"/>
                <a:ea typeface="MS PGothic" panose="020B0600070205080204" pitchFamily="34" charset="-128"/>
              </a:rPr>
              <a:t>Livscykelanalyser</a:t>
            </a:r>
            <a:endParaRPr lang="en-GB" altLang="sv-SE" sz="3200" dirty="0">
              <a:solidFill>
                <a:schemeClr val="tx1"/>
              </a:solidFill>
              <a:latin typeface="Futura Std Light" pitchFamily="34" charset="0"/>
              <a:ea typeface="MS PGothic" panose="020B0600070205080204" pitchFamily="34" charset="-128"/>
            </a:endParaRPr>
          </a:p>
        </p:txBody>
      </p:sp>
      <p:sp>
        <p:nvSpPr>
          <p:cNvPr id="10254" name="Text Box 19"/>
          <p:cNvSpPr txBox="1">
            <a:spLocks noChangeArrowheads="1"/>
          </p:cNvSpPr>
          <p:nvPr/>
        </p:nvSpPr>
        <p:spPr bwMode="auto">
          <a:xfrm rot="-3394199">
            <a:off x="4461262" y="367041"/>
            <a:ext cx="4225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800" dirty="0">
                <a:solidFill>
                  <a:schemeClr val="accent5"/>
                </a:solidFill>
                <a:latin typeface="Futura Std Light" pitchFamily="34" charset="0"/>
                <a:ea typeface="MS PGothic" panose="020B0600070205080204" pitchFamily="34" charset="-128"/>
              </a:rPr>
              <a:t>FNs 17 </a:t>
            </a:r>
            <a:r>
              <a:rPr lang="en-GB" altLang="sv-SE" sz="2800" dirty="0" err="1">
                <a:solidFill>
                  <a:schemeClr val="accent5"/>
                </a:solidFill>
                <a:latin typeface="Futura Std Light" pitchFamily="34" charset="0"/>
                <a:ea typeface="MS PGothic" panose="020B0600070205080204" pitchFamily="34" charset="-128"/>
              </a:rPr>
              <a:t>miljömål</a:t>
            </a:r>
            <a:endParaRPr lang="en-GB" altLang="sv-SE" sz="2800" dirty="0">
              <a:solidFill>
                <a:schemeClr val="accent5"/>
              </a:solidFill>
              <a:latin typeface="Futura Std Light" pitchFamily="34" charset="0"/>
              <a:ea typeface="MS PGothic" panose="020B0600070205080204" pitchFamily="34" charset="-128"/>
            </a:endParaRPr>
          </a:p>
        </p:txBody>
      </p:sp>
      <p:sp>
        <p:nvSpPr>
          <p:cNvPr id="10255" name="Text Box 2"/>
          <p:cNvSpPr txBox="1">
            <a:spLocks noChangeArrowheads="1"/>
          </p:cNvSpPr>
          <p:nvPr/>
        </p:nvSpPr>
        <p:spPr bwMode="auto">
          <a:xfrm rot="21076139">
            <a:off x="5977368" y="4400282"/>
            <a:ext cx="512086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None/>
            </a:pPr>
            <a:r>
              <a:rPr lang="en-GB" altLang="sv-SE" sz="2400" dirty="0" err="1">
                <a:solidFill>
                  <a:srgbClr val="FF0000"/>
                </a:solidFill>
                <a:latin typeface="Futura Std Light" pitchFamily="34" charset="0"/>
                <a:ea typeface="MS PGothic" panose="020B0600070205080204" pitchFamily="34" charset="-128"/>
              </a:rPr>
              <a:t>Cirkulär</a:t>
            </a:r>
            <a:r>
              <a:rPr lang="en-GB" altLang="sv-SE" sz="2400" dirty="0">
                <a:solidFill>
                  <a:srgbClr val="FF0000"/>
                </a:solidFill>
                <a:latin typeface="Futura Std Light" pitchFamily="34" charset="0"/>
                <a:ea typeface="MS PGothic" panose="020B0600070205080204" pitchFamily="34" charset="-128"/>
              </a:rPr>
              <a:t> </a:t>
            </a:r>
            <a:r>
              <a:rPr lang="en-GB" altLang="sv-SE" sz="2400" dirty="0" err="1">
                <a:solidFill>
                  <a:srgbClr val="FF0000"/>
                </a:solidFill>
                <a:latin typeface="Futura Std Light" pitchFamily="34" charset="0"/>
                <a:ea typeface="MS PGothic" panose="020B0600070205080204" pitchFamily="34" charset="-128"/>
              </a:rPr>
              <a:t>ekonomiTrue</a:t>
            </a:r>
            <a:r>
              <a:rPr lang="en-GB" altLang="sv-SE" sz="2400" dirty="0">
                <a:solidFill>
                  <a:srgbClr val="FF0000"/>
                </a:solidFill>
                <a:latin typeface="Futura Std Light" pitchFamily="34" charset="0"/>
                <a:ea typeface="MS PGothic" panose="020B0600070205080204" pitchFamily="34" charset="-128"/>
              </a:rPr>
              <a:t>-cost/Bio-economy/Ecological Economics…</a:t>
            </a:r>
          </a:p>
          <a:p>
            <a:pPr>
              <a:spcBef>
                <a:spcPct val="50000"/>
              </a:spcBef>
              <a:spcAft>
                <a:spcPct val="0"/>
              </a:spcAft>
              <a:buFontTx/>
              <a:buNone/>
            </a:pPr>
            <a:endParaRPr lang="en-GB" altLang="sv-SE" sz="2400" dirty="0">
              <a:solidFill>
                <a:srgbClr val="FF0000"/>
              </a:solidFill>
              <a:latin typeface="Futura Std Light" pitchFamily="34" charset="0"/>
              <a:ea typeface="MS PGothic" panose="020B0600070205080204" pitchFamily="34" charset="-128"/>
            </a:endParaRPr>
          </a:p>
        </p:txBody>
      </p:sp>
      <p:sp>
        <p:nvSpPr>
          <p:cNvPr id="10256" name="Text Box 10"/>
          <p:cNvSpPr txBox="1">
            <a:spLocks noChangeArrowheads="1"/>
          </p:cNvSpPr>
          <p:nvPr/>
        </p:nvSpPr>
        <p:spPr bwMode="auto">
          <a:xfrm>
            <a:off x="323051" y="4990528"/>
            <a:ext cx="495136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nSpc>
                <a:spcPct val="80000"/>
              </a:lnSpc>
              <a:spcBef>
                <a:spcPct val="0"/>
              </a:spcBef>
              <a:spcAft>
                <a:spcPct val="0"/>
              </a:spcAft>
              <a:buClr>
                <a:srgbClr val="606060"/>
              </a:buClr>
              <a:buFontTx/>
              <a:buNone/>
            </a:pPr>
            <a:r>
              <a:rPr lang="sv-SE" altLang="sv-SE" sz="2400" dirty="0">
                <a:solidFill>
                  <a:schemeClr val="bg1"/>
                </a:solidFill>
                <a:ea typeface="MS PGothic" panose="020B0600070205080204" pitchFamily="34" charset="-128"/>
              </a:rPr>
              <a:t> </a:t>
            </a:r>
          </a:p>
          <a:p>
            <a:pPr>
              <a:lnSpc>
                <a:spcPct val="80000"/>
              </a:lnSpc>
              <a:spcBef>
                <a:spcPct val="0"/>
              </a:spcBef>
              <a:spcAft>
                <a:spcPct val="0"/>
              </a:spcAft>
              <a:buClr>
                <a:srgbClr val="606060"/>
              </a:buClr>
              <a:buFontTx/>
              <a:buNone/>
            </a:pPr>
            <a:r>
              <a:rPr lang="sv-SE" altLang="sv-SE" sz="5000" dirty="0">
                <a:solidFill>
                  <a:schemeClr val="bg1"/>
                </a:solidFill>
                <a:latin typeface="Futura Std Medium" pitchFamily="34" charset="0"/>
                <a:ea typeface="MS PGothic" panose="020B0600070205080204" pitchFamily="34" charset="-128"/>
              </a:rPr>
              <a:t>Reduktionism</a:t>
            </a:r>
          </a:p>
          <a:p>
            <a:pPr>
              <a:lnSpc>
                <a:spcPct val="80000"/>
              </a:lnSpc>
              <a:spcBef>
                <a:spcPct val="0"/>
              </a:spcBef>
              <a:spcAft>
                <a:spcPct val="0"/>
              </a:spcAft>
              <a:buClr>
                <a:srgbClr val="606060"/>
              </a:buClr>
              <a:buFontTx/>
              <a:buNone/>
            </a:pPr>
            <a:r>
              <a:rPr lang="sv-SE" altLang="sv-SE" sz="3200" dirty="0">
                <a:solidFill>
                  <a:schemeClr val="bg1"/>
                </a:solidFill>
                <a:latin typeface="Futura Std Medium" pitchFamily="34" charset="0"/>
                <a:ea typeface="MS PGothic" panose="020B0600070205080204" pitchFamily="34" charset="-128"/>
              </a:rPr>
              <a:t>- Verktygen skymmer varandra </a:t>
            </a:r>
          </a:p>
        </p:txBody>
      </p:sp>
    </p:spTree>
    <p:extLst>
      <p:ext uri="{BB962C8B-B14F-4D97-AF65-F5344CB8AC3E}">
        <p14:creationId xmlns:p14="http://schemas.microsoft.com/office/powerpoint/2010/main" val="33508084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1" descr="LEAVES_iStock_000004467330Medium"/>
          <p:cNvPicPr>
            <a:picLocks noChangeAspect="1" noChangeArrowheads="1"/>
          </p:cNvPicPr>
          <p:nvPr/>
        </p:nvPicPr>
        <p:blipFill>
          <a:blip r:embed="rId3" cstate="print">
            <a:extLst>
              <a:ext uri="{28A0092B-C50C-407E-A947-70E740481C1C}">
                <a14:useLocalDpi xmlns:a14="http://schemas.microsoft.com/office/drawing/2010/main" val="0"/>
              </a:ext>
            </a:extLst>
          </a:blip>
          <a:srcRect t="6312"/>
          <a:stretch>
            <a:fillRect/>
          </a:stretch>
        </p:blipFill>
        <p:spPr bwMode="auto">
          <a:xfrm>
            <a:off x="28736" y="0"/>
            <a:ext cx="10645254"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rot="-5400000">
            <a:off x="8201413" y="4065589"/>
            <a:ext cx="27543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0"/>
              </a:spcBef>
              <a:spcAft>
                <a:spcPct val="0"/>
              </a:spcAft>
              <a:buFontTx/>
              <a:buNone/>
            </a:pPr>
            <a:endParaRPr lang="en-GB" altLang="sv-SE" sz="3200" b="1">
              <a:solidFill>
                <a:schemeClr val="tx1"/>
              </a:solidFill>
              <a:latin typeface="Futura Std Light" pitchFamily="34" charset="0"/>
              <a:ea typeface="MS PGothic" panose="020B0600070205080204" pitchFamily="34" charset="-128"/>
            </a:endParaRPr>
          </a:p>
        </p:txBody>
      </p:sp>
      <p:sp>
        <p:nvSpPr>
          <p:cNvPr id="10244" name="Rectangle 3"/>
          <p:cNvSpPr>
            <a:spLocks noChangeArrowheads="1"/>
          </p:cNvSpPr>
          <p:nvPr/>
        </p:nvSpPr>
        <p:spPr bwMode="auto">
          <a:xfrm rot="-5400000">
            <a:off x="7846606" y="-175419"/>
            <a:ext cx="4187826"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wrap="none"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0"/>
              </a:spcBef>
              <a:spcAft>
                <a:spcPct val="0"/>
              </a:spcAft>
              <a:buFontTx/>
              <a:buNone/>
            </a:pPr>
            <a:endParaRPr lang="en-GB" altLang="sv-SE" sz="3200" b="1">
              <a:solidFill>
                <a:schemeClr val="tx1"/>
              </a:solidFill>
              <a:latin typeface="Futura Std Light" pitchFamily="34" charset="0"/>
              <a:ea typeface="MS PGothic" panose="020B0600070205080204" pitchFamily="34" charset="-128"/>
            </a:endParaRPr>
          </a:p>
        </p:txBody>
      </p:sp>
      <p:sp>
        <p:nvSpPr>
          <p:cNvPr id="10245" name="Text Box 10"/>
          <p:cNvSpPr txBox="1">
            <a:spLocks noChangeArrowheads="1"/>
          </p:cNvSpPr>
          <p:nvPr/>
        </p:nvSpPr>
        <p:spPr bwMode="auto">
          <a:xfrm rot="19599503">
            <a:off x="5936395" y="1103805"/>
            <a:ext cx="5513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000" dirty="0" err="1">
                <a:solidFill>
                  <a:schemeClr val="accent5"/>
                </a:solidFill>
                <a:latin typeface="Futura Std Light" pitchFamily="34" charset="0"/>
                <a:ea typeface="MS PGothic" panose="020B0600070205080204" pitchFamily="34" charset="-128"/>
              </a:rPr>
              <a:t>Allmänheten</a:t>
            </a:r>
            <a:r>
              <a:rPr lang="en-GB" altLang="sv-SE" sz="2000" dirty="0">
                <a:solidFill>
                  <a:schemeClr val="accent5"/>
                </a:solidFill>
                <a:latin typeface="Futura Std Light" pitchFamily="34" charset="0"/>
                <a:ea typeface="MS PGothic" panose="020B0600070205080204" pitchFamily="34" charset="-128"/>
              </a:rPr>
              <a:t> </a:t>
            </a:r>
          </a:p>
        </p:txBody>
      </p:sp>
      <p:sp>
        <p:nvSpPr>
          <p:cNvPr id="10246" name="Text Box 11"/>
          <p:cNvSpPr txBox="1">
            <a:spLocks noChangeArrowheads="1"/>
          </p:cNvSpPr>
          <p:nvPr/>
        </p:nvSpPr>
        <p:spPr bwMode="auto">
          <a:xfrm rot="-2254634">
            <a:off x="5455244" y="609490"/>
            <a:ext cx="5235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400" dirty="0" err="1">
                <a:solidFill>
                  <a:schemeClr val="tx1"/>
                </a:solidFill>
                <a:latin typeface="Futura Std Light" pitchFamily="34" charset="0"/>
                <a:ea typeface="MS PGothic" panose="020B0600070205080204" pitchFamily="34" charset="-128"/>
              </a:rPr>
              <a:t>Näringslivet</a:t>
            </a:r>
            <a:endParaRPr lang="en-GB" altLang="sv-SE" sz="2400" dirty="0">
              <a:solidFill>
                <a:schemeClr val="tx1"/>
              </a:solidFill>
              <a:latin typeface="Futura Std Light" pitchFamily="34" charset="0"/>
              <a:ea typeface="MS PGothic" panose="020B0600070205080204" pitchFamily="34" charset="-128"/>
            </a:endParaRPr>
          </a:p>
        </p:txBody>
      </p:sp>
      <p:sp>
        <p:nvSpPr>
          <p:cNvPr id="10247" name="Text Box 12"/>
          <p:cNvSpPr txBox="1">
            <a:spLocks noChangeArrowheads="1"/>
          </p:cNvSpPr>
          <p:nvPr/>
        </p:nvSpPr>
        <p:spPr bwMode="auto">
          <a:xfrm rot="-1804625">
            <a:off x="6151219" y="1750780"/>
            <a:ext cx="55911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nSpc>
                <a:spcPct val="90000"/>
              </a:lnSpc>
              <a:spcBef>
                <a:spcPct val="30000"/>
              </a:spcBef>
              <a:spcAft>
                <a:spcPct val="0"/>
              </a:spcAft>
              <a:buFontTx/>
              <a:buNone/>
            </a:pPr>
            <a:r>
              <a:rPr lang="en-GB" altLang="sv-SE" sz="2400" dirty="0" err="1">
                <a:solidFill>
                  <a:schemeClr val="tx1"/>
                </a:solidFill>
                <a:latin typeface="Futura Std Light" pitchFamily="34" charset="0"/>
                <a:ea typeface="MS PGothic" panose="020B0600070205080204" pitchFamily="34" charset="-128"/>
              </a:rPr>
              <a:t>Leverantörerna</a:t>
            </a:r>
            <a:endParaRPr lang="en-GB" altLang="sv-SE" sz="2400" dirty="0">
              <a:solidFill>
                <a:schemeClr val="tx1"/>
              </a:solidFill>
              <a:latin typeface="Futura Std Light" pitchFamily="34" charset="0"/>
              <a:ea typeface="MS PGothic" panose="020B0600070205080204" pitchFamily="34" charset="-128"/>
            </a:endParaRPr>
          </a:p>
        </p:txBody>
      </p:sp>
      <p:sp>
        <p:nvSpPr>
          <p:cNvPr id="10249" name="Text Box 14"/>
          <p:cNvSpPr txBox="1">
            <a:spLocks noChangeArrowheads="1"/>
          </p:cNvSpPr>
          <p:nvPr/>
        </p:nvSpPr>
        <p:spPr bwMode="auto">
          <a:xfrm rot="-707992">
            <a:off x="6643358" y="3920136"/>
            <a:ext cx="4135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400" dirty="0" err="1">
                <a:solidFill>
                  <a:schemeClr val="tx1"/>
                </a:solidFill>
                <a:latin typeface="Futura Std Light" pitchFamily="34" charset="0"/>
                <a:ea typeface="MS PGothic" panose="020B0600070205080204" pitchFamily="34" charset="-128"/>
              </a:rPr>
              <a:t>Finansmarknaden</a:t>
            </a:r>
            <a:endParaRPr lang="en-GB" altLang="sv-SE" sz="2400" dirty="0">
              <a:solidFill>
                <a:schemeClr val="tx1"/>
              </a:solidFill>
              <a:latin typeface="Futura Std Light" pitchFamily="34" charset="0"/>
              <a:ea typeface="MS PGothic" panose="020B0600070205080204" pitchFamily="34" charset="-128"/>
            </a:endParaRPr>
          </a:p>
        </p:txBody>
      </p:sp>
      <p:sp>
        <p:nvSpPr>
          <p:cNvPr id="10252" name="Text Box 17"/>
          <p:cNvSpPr txBox="1">
            <a:spLocks noChangeArrowheads="1"/>
          </p:cNvSpPr>
          <p:nvPr/>
        </p:nvSpPr>
        <p:spPr bwMode="auto">
          <a:xfrm rot="-1005864">
            <a:off x="6544062" y="3125565"/>
            <a:ext cx="4116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800" dirty="0" err="1">
                <a:solidFill>
                  <a:schemeClr val="accent5"/>
                </a:solidFill>
                <a:latin typeface="Futura Std Light" pitchFamily="34" charset="0"/>
                <a:ea typeface="MS PGothic" panose="020B0600070205080204" pitchFamily="34" charset="-128"/>
              </a:rPr>
              <a:t>Kunderna</a:t>
            </a:r>
            <a:endParaRPr lang="en-GB" altLang="sv-SE" sz="2800" dirty="0">
              <a:solidFill>
                <a:schemeClr val="accent5"/>
              </a:solidFill>
              <a:latin typeface="Futura Std Light" pitchFamily="34" charset="0"/>
              <a:ea typeface="MS PGothic" panose="020B0600070205080204" pitchFamily="34" charset="-128"/>
            </a:endParaRPr>
          </a:p>
        </p:txBody>
      </p:sp>
      <p:sp>
        <p:nvSpPr>
          <p:cNvPr id="10253" name="Text Box 18"/>
          <p:cNvSpPr txBox="1">
            <a:spLocks noChangeArrowheads="1"/>
          </p:cNvSpPr>
          <p:nvPr/>
        </p:nvSpPr>
        <p:spPr bwMode="auto">
          <a:xfrm rot="-356105">
            <a:off x="6033819" y="5938979"/>
            <a:ext cx="4111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3200" dirty="0" err="1">
                <a:solidFill>
                  <a:schemeClr val="tx1"/>
                </a:solidFill>
                <a:latin typeface="Futura Std Light" pitchFamily="34" charset="0"/>
                <a:ea typeface="MS PGothic" panose="020B0600070205080204" pitchFamily="34" charset="-128"/>
              </a:rPr>
              <a:t>Produktutvecklarna</a:t>
            </a:r>
            <a:endParaRPr lang="en-GB" altLang="sv-SE" sz="3200" dirty="0">
              <a:solidFill>
                <a:schemeClr val="tx1"/>
              </a:solidFill>
              <a:latin typeface="Futura Std Light" pitchFamily="34" charset="0"/>
              <a:ea typeface="MS PGothic" panose="020B0600070205080204" pitchFamily="34" charset="-128"/>
            </a:endParaRPr>
          </a:p>
        </p:txBody>
      </p:sp>
      <p:sp>
        <p:nvSpPr>
          <p:cNvPr id="10254" name="Text Box 19"/>
          <p:cNvSpPr txBox="1">
            <a:spLocks noChangeArrowheads="1"/>
          </p:cNvSpPr>
          <p:nvPr/>
        </p:nvSpPr>
        <p:spPr bwMode="auto">
          <a:xfrm rot="-3394199">
            <a:off x="4461262" y="367041"/>
            <a:ext cx="4225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FontTx/>
              <a:buNone/>
            </a:pPr>
            <a:r>
              <a:rPr lang="en-GB" altLang="sv-SE" sz="2800" dirty="0" err="1">
                <a:solidFill>
                  <a:schemeClr val="accent5"/>
                </a:solidFill>
                <a:latin typeface="Futura Std Light" pitchFamily="34" charset="0"/>
                <a:ea typeface="MS PGothic" panose="020B0600070205080204" pitchFamily="34" charset="-128"/>
              </a:rPr>
              <a:t>Politiker</a:t>
            </a:r>
            <a:endParaRPr lang="en-GB" altLang="sv-SE" sz="2800" dirty="0">
              <a:solidFill>
                <a:schemeClr val="accent5"/>
              </a:solidFill>
              <a:latin typeface="Futura Std Light" pitchFamily="34" charset="0"/>
              <a:ea typeface="MS PGothic" panose="020B0600070205080204" pitchFamily="34" charset="-128"/>
            </a:endParaRPr>
          </a:p>
        </p:txBody>
      </p:sp>
      <p:sp>
        <p:nvSpPr>
          <p:cNvPr id="10255" name="Text Box 2"/>
          <p:cNvSpPr txBox="1">
            <a:spLocks noChangeArrowheads="1"/>
          </p:cNvSpPr>
          <p:nvPr/>
        </p:nvSpPr>
        <p:spPr bwMode="auto">
          <a:xfrm rot="21076139">
            <a:off x="5977368" y="4964776"/>
            <a:ext cx="51208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spcBef>
                <a:spcPct val="50000"/>
              </a:spcBef>
              <a:spcAft>
                <a:spcPct val="0"/>
              </a:spcAft>
              <a:buNone/>
            </a:pPr>
            <a:r>
              <a:rPr lang="en-GB" altLang="sv-SE" sz="2400" dirty="0" err="1">
                <a:solidFill>
                  <a:srgbClr val="FF0000"/>
                </a:solidFill>
                <a:latin typeface="Futura Std Light" pitchFamily="34" charset="0"/>
                <a:ea typeface="MS PGothic" panose="020B0600070205080204" pitchFamily="34" charset="-128"/>
              </a:rPr>
              <a:t>Kommunikatörerna</a:t>
            </a:r>
            <a:endParaRPr lang="en-GB" altLang="sv-SE" sz="2400" dirty="0">
              <a:solidFill>
                <a:srgbClr val="FF0000"/>
              </a:solidFill>
              <a:latin typeface="Futura Std Light" pitchFamily="34" charset="0"/>
              <a:ea typeface="MS PGothic" panose="020B0600070205080204" pitchFamily="34" charset="-128"/>
            </a:endParaRPr>
          </a:p>
          <a:p>
            <a:pPr>
              <a:spcBef>
                <a:spcPct val="50000"/>
              </a:spcBef>
              <a:spcAft>
                <a:spcPct val="0"/>
              </a:spcAft>
              <a:buFontTx/>
              <a:buNone/>
            </a:pPr>
            <a:endParaRPr lang="en-GB" altLang="sv-SE" sz="2400" dirty="0">
              <a:solidFill>
                <a:srgbClr val="FF0000"/>
              </a:solidFill>
              <a:latin typeface="Futura Std Light" pitchFamily="34" charset="0"/>
              <a:ea typeface="MS PGothic" panose="020B0600070205080204" pitchFamily="34" charset="-128"/>
            </a:endParaRPr>
          </a:p>
        </p:txBody>
      </p:sp>
      <p:sp>
        <p:nvSpPr>
          <p:cNvPr id="10256" name="Text Box 10"/>
          <p:cNvSpPr txBox="1">
            <a:spLocks noChangeArrowheads="1"/>
          </p:cNvSpPr>
          <p:nvPr/>
        </p:nvSpPr>
        <p:spPr bwMode="auto">
          <a:xfrm>
            <a:off x="323051" y="4990528"/>
            <a:ext cx="495136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nSpc>
                <a:spcPct val="80000"/>
              </a:lnSpc>
              <a:spcBef>
                <a:spcPct val="0"/>
              </a:spcBef>
              <a:spcAft>
                <a:spcPct val="0"/>
              </a:spcAft>
              <a:buClr>
                <a:srgbClr val="606060"/>
              </a:buClr>
              <a:buFontTx/>
              <a:buNone/>
            </a:pPr>
            <a:r>
              <a:rPr lang="sv-SE" altLang="sv-SE" sz="2400" dirty="0">
                <a:solidFill>
                  <a:schemeClr val="bg1"/>
                </a:solidFill>
                <a:ea typeface="MS PGothic" panose="020B0600070205080204" pitchFamily="34" charset="-128"/>
              </a:rPr>
              <a:t> </a:t>
            </a:r>
          </a:p>
          <a:p>
            <a:pPr>
              <a:lnSpc>
                <a:spcPct val="80000"/>
              </a:lnSpc>
              <a:spcBef>
                <a:spcPct val="0"/>
              </a:spcBef>
              <a:spcAft>
                <a:spcPct val="0"/>
              </a:spcAft>
              <a:buClr>
                <a:srgbClr val="606060"/>
              </a:buClr>
              <a:buFontTx/>
              <a:buNone/>
            </a:pPr>
            <a:r>
              <a:rPr lang="sv-SE" altLang="sv-SE" sz="5000" dirty="0">
                <a:solidFill>
                  <a:schemeClr val="bg1"/>
                </a:solidFill>
                <a:latin typeface="Futura Std Medium" pitchFamily="34" charset="0"/>
                <a:ea typeface="MS PGothic" panose="020B0600070205080204" pitchFamily="34" charset="-128"/>
              </a:rPr>
              <a:t>Reduktionism</a:t>
            </a:r>
          </a:p>
          <a:p>
            <a:pPr>
              <a:lnSpc>
                <a:spcPct val="80000"/>
              </a:lnSpc>
              <a:spcBef>
                <a:spcPct val="0"/>
              </a:spcBef>
              <a:spcAft>
                <a:spcPct val="0"/>
              </a:spcAft>
              <a:buClr>
                <a:srgbClr val="606060"/>
              </a:buClr>
              <a:buFontTx/>
              <a:buNone/>
            </a:pPr>
            <a:r>
              <a:rPr lang="sv-SE" altLang="sv-SE" sz="3200" dirty="0">
                <a:solidFill>
                  <a:schemeClr val="bg1"/>
                </a:solidFill>
                <a:latin typeface="Futura Std Medium" pitchFamily="34" charset="0"/>
                <a:ea typeface="MS PGothic" panose="020B0600070205080204" pitchFamily="34" charset="-128"/>
              </a:rPr>
              <a:t>- Aktörerna i sina borrhål</a:t>
            </a:r>
          </a:p>
        </p:txBody>
      </p:sp>
    </p:spTree>
    <p:extLst>
      <p:ext uri="{BB962C8B-B14F-4D97-AF65-F5344CB8AC3E}">
        <p14:creationId xmlns:p14="http://schemas.microsoft.com/office/powerpoint/2010/main" val="140310580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0770" y="75897"/>
            <a:ext cx="12594566" cy="4981074"/>
          </a:xfrm>
        </p:spPr>
        <p:txBody>
          <a:bodyPr/>
          <a:lstStyle/>
          <a:p>
            <a:r>
              <a:rPr lang="sv-SE" dirty="0"/>
              <a:t>Att få ihop allt</a:t>
            </a:r>
            <a:br>
              <a:rPr lang="sv-SE" dirty="0"/>
            </a:br>
            <a:r>
              <a:rPr lang="sv-SE" sz="2800" dirty="0"/>
              <a:t>- Så att delarna inte skymmer helheten -</a:t>
            </a:r>
            <a:endParaRPr lang="sv-SE" dirty="0"/>
          </a:p>
        </p:txBody>
      </p:sp>
      <p:sp>
        <p:nvSpPr>
          <p:cNvPr id="3" name="TextBox 2"/>
          <p:cNvSpPr txBox="1"/>
          <p:nvPr/>
        </p:nvSpPr>
        <p:spPr>
          <a:xfrm>
            <a:off x="10072255" y="2604655"/>
            <a:ext cx="914400" cy="914400"/>
          </a:xfrm>
          <a:prstGeom prst="rect">
            <a:avLst/>
          </a:prstGeom>
          <a:noFill/>
        </p:spPr>
        <p:txBody>
          <a:bodyPr wrap="none" rtlCol="0">
            <a:noAutofit/>
          </a:bodyPr>
          <a:lstStyle/>
          <a:p>
            <a:pPr>
              <a:lnSpc>
                <a:spcPct val="110000"/>
              </a:lnSpc>
              <a:spcAft>
                <a:spcPts val="200"/>
              </a:spcAft>
            </a:pPr>
            <a:endParaRPr lang="sv-SE" sz="2000" dirty="0">
              <a:latin typeface="Futura Std Light" panose="020B0402020204020303" pitchFamily="34" charset="0"/>
            </a:endParaRPr>
          </a:p>
        </p:txBody>
      </p:sp>
      <p:sp>
        <p:nvSpPr>
          <p:cNvPr id="4" name="textruta 3">
            <a:extLst>
              <a:ext uri="{FF2B5EF4-FFF2-40B4-BE49-F238E27FC236}">
                <a16:creationId xmlns:a16="http://schemas.microsoft.com/office/drawing/2014/main" id="{E6358990-18DE-4064-B000-9F3DBFF307E8}"/>
              </a:ext>
            </a:extLst>
          </p:cNvPr>
          <p:cNvSpPr txBox="1"/>
          <p:nvPr/>
        </p:nvSpPr>
        <p:spPr>
          <a:xfrm>
            <a:off x="2760453" y="3087730"/>
            <a:ext cx="914400" cy="914400"/>
          </a:xfrm>
          <a:prstGeom prst="rect">
            <a:avLst/>
          </a:prstGeom>
          <a:noFill/>
        </p:spPr>
        <p:txBody>
          <a:bodyPr wrap="none" rtlCol="0">
            <a:noAutofit/>
          </a:bodyPr>
          <a:lstStyle/>
          <a:p>
            <a:r>
              <a:rPr lang="sv-SE" sz="3600" dirty="0">
                <a:solidFill>
                  <a:schemeClr val="bg1"/>
                </a:solidFill>
              </a:rPr>
              <a:t> </a:t>
            </a:r>
          </a:p>
          <a:p>
            <a:r>
              <a:rPr lang="sv-SE" sz="3600" dirty="0">
                <a:solidFill>
                  <a:schemeClr val="bg1"/>
                </a:solidFill>
              </a:rPr>
              <a:t>Etiken med pengarna?</a:t>
            </a:r>
          </a:p>
          <a:p>
            <a:r>
              <a:rPr lang="sv-SE" sz="3600" dirty="0">
                <a:solidFill>
                  <a:schemeClr val="bg1"/>
                </a:solidFill>
              </a:rPr>
              <a:t>Den lilla organisationen med hela världen? </a:t>
            </a:r>
          </a:p>
          <a:p>
            <a:r>
              <a:rPr lang="sv-SE" sz="3600" dirty="0">
                <a:solidFill>
                  <a:schemeClr val="bg1"/>
                </a:solidFill>
              </a:rPr>
              <a:t>Nuet med framtiden? </a:t>
            </a:r>
          </a:p>
          <a:p>
            <a:r>
              <a:rPr lang="sv-SE" sz="3600" dirty="0">
                <a:solidFill>
                  <a:schemeClr val="bg1"/>
                </a:solidFill>
              </a:rPr>
              <a:t>Verktygen med den övergripande planen? </a:t>
            </a:r>
          </a:p>
          <a:p>
            <a:r>
              <a:rPr lang="sv-SE" sz="3600" dirty="0">
                <a:solidFill>
                  <a:schemeClr val="bg1"/>
                </a:solidFill>
              </a:rPr>
              <a:t>Yrkesgrupperna med varandra?</a:t>
            </a:r>
          </a:p>
          <a:p>
            <a:pPr>
              <a:lnSpc>
                <a:spcPct val="110000"/>
              </a:lnSpc>
              <a:spcAft>
                <a:spcPts val="200"/>
              </a:spcAft>
            </a:pPr>
            <a:endParaRPr lang="sv-SE" sz="3600" dirty="0">
              <a:solidFill>
                <a:schemeClr val="bg1"/>
              </a:solidFill>
              <a:latin typeface="Futura Std Light" panose="020B0402020204020303" pitchFamily="34" charset="0"/>
            </a:endParaRPr>
          </a:p>
        </p:txBody>
      </p:sp>
    </p:spTree>
    <p:extLst>
      <p:ext uri="{BB962C8B-B14F-4D97-AF65-F5344CB8AC3E}">
        <p14:creationId xmlns:p14="http://schemas.microsoft.com/office/powerpoint/2010/main" val="59860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rillholes2a"/>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902758" y="1719264"/>
            <a:ext cx="49879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659219" y="666173"/>
            <a:ext cx="1095153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50000"/>
              </a:spcAft>
              <a:buFont typeface="Wingdings" panose="05000000000000000000" pitchFamily="2" charset="2"/>
              <a:buChar char="§"/>
              <a:defRPr sz="1600">
                <a:solidFill>
                  <a:srgbClr val="6A6A6A"/>
                </a:solidFill>
                <a:latin typeface="Verdana" panose="020B0604030504040204" pitchFamily="34" charset="0"/>
              </a:defRPr>
            </a:lvl1pPr>
            <a:lvl2pPr marL="742950" indent="-28575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2pPr>
            <a:lvl3pPr marL="11430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3pPr>
            <a:lvl4pPr marL="16002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4pPr>
            <a:lvl5pPr marL="2057400" indent="-22860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5pPr>
            <a:lvl6pPr marL="25146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6pPr>
            <a:lvl7pPr marL="29718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7pPr>
            <a:lvl8pPr marL="34290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8pPr>
            <a:lvl9pPr marL="3886200" indent="-228600" eaLnBrk="0" fontAlgn="base" hangingPunct="0">
              <a:spcBef>
                <a:spcPct val="20000"/>
              </a:spcBef>
              <a:spcAft>
                <a:spcPct val="50000"/>
              </a:spcAft>
              <a:buFont typeface="Wingdings" panose="05000000000000000000" pitchFamily="2" charset="2"/>
              <a:buChar char="§"/>
              <a:defRPr sz="1400">
                <a:solidFill>
                  <a:srgbClr val="6A6A6A"/>
                </a:solidFill>
                <a:latin typeface="Verdana" panose="020B0604030504040204" pitchFamily="34" charset="0"/>
              </a:defRPr>
            </a:lvl9pPr>
          </a:lstStyle>
          <a:p>
            <a:pPr algn="ctr">
              <a:lnSpc>
                <a:spcPct val="120000"/>
              </a:lnSpc>
              <a:spcBef>
                <a:spcPct val="50000"/>
              </a:spcBef>
              <a:spcAft>
                <a:spcPct val="0"/>
              </a:spcAft>
              <a:buFontTx/>
              <a:buNone/>
            </a:pPr>
            <a:r>
              <a:rPr lang="sv-SE" altLang="sv-SE" sz="3600" cap="all" spc="400" dirty="0">
                <a:solidFill>
                  <a:schemeClr val="accent2"/>
                </a:solidFill>
                <a:latin typeface="Futura Std Medium" pitchFamily="34" charset="0"/>
              </a:rPr>
              <a:t>Varje expertgrupp i sitt borrhål</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18" y="6030407"/>
            <a:ext cx="691530" cy="691530"/>
          </a:xfrm>
          <a:prstGeom prst="rect">
            <a:avLst/>
          </a:prstGeom>
        </p:spPr>
      </p:pic>
    </p:spTree>
    <p:extLst>
      <p:ext uri="{BB962C8B-B14F-4D97-AF65-F5344CB8AC3E}">
        <p14:creationId xmlns:p14="http://schemas.microsoft.com/office/powerpoint/2010/main" val="1247143321"/>
      </p:ext>
    </p:extLst>
  </p:cSld>
  <p:clrMapOvr>
    <a:masterClrMapping/>
  </p:clrMapOvr>
  <p:transition/>
</p:sld>
</file>

<file path=ppt/theme/theme1.xml><?xml version="1.0" encoding="utf-8"?>
<a:theme xmlns:a="http://schemas.openxmlformats.org/drawingml/2006/main" name="Office Theme">
  <a:themeElements>
    <a:clrScheme name="TNS brand colours">
      <a:dk1>
        <a:srgbClr val="000000"/>
      </a:dk1>
      <a:lt1>
        <a:srgbClr val="FFFFFF"/>
      </a:lt1>
      <a:dk2>
        <a:srgbClr val="A7A7A7"/>
      </a:dk2>
      <a:lt2>
        <a:srgbClr val="535353"/>
      </a:lt2>
      <a:accent1>
        <a:srgbClr val="6B4B84"/>
      </a:accent1>
      <a:accent2>
        <a:srgbClr val="F89C1B"/>
      </a:accent2>
      <a:accent3>
        <a:srgbClr val="85C77E"/>
      </a:accent3>
      <a:accent4>
        <a:srgbClr val="61C1EE"/>
      </a:accent4>
      <a:accent5>
        <a:srgbClr val="EE3355"/>
      </a:accent5>
      <a:accent6>
        <a:srgbClr val="7F7F7F"/>
      </a:accent6>
      <a:hlink>
        <a:srgbClr val="595959"/>
      </a:hlink>
      <a:folHlink>
        <a:srgbClr val="59595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nSpc>
            <a:spcPct val="110000"/>
          </a:lnSpc>
          <a:spcAft>
            <a:spcPts val="200"/>
          </a:spcAft>
          <a:defRPr sz="2000" dirty="0">
            <a:latin typeface="Futura Std Light" panose="020B04020202040203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33415</TotalTime>
  <Words>10967</Words>
  <Application>Microsoft Office PowerPoint</Application>
  <PresentationFormat>Bredbild</PresentationFormat>
  <Paragraphs>487</Paragraphs>
  <Slides>33</Slides>
  <Notes>33</Notes>
  <HiddenSlides>0</HiddenSlides>
  <MMClips>0</MMClips>
  <ScaleCrop>false</ScaleCrop>
  <HeadingPairs>
    <vt:vector size="8" baseType="variant">
      <vt:variant>
        <vt:lpstr>Använt teckensnitt</vt:lpstr>
      </vt:variant>
      <vt:variant>
        <vt:i4>11</vt:i4>
      </vt:variant>
      <vt:variant>
        <vt:lpstr>Tema</vt:lpstr>
      </vt:variant>
      <vt:variant>
        <vt:i4>1</vt:i4>
      </vt:variant>
      <vt:variant>
        <vt:lpstr>Serverprogram för OLE-inbäddning</vt:lpstr>
      </vt:variant>
      <vt:variant>
        <vt:i4>1</vt:i4>
      </vt:variant>
      <vt:variant>
        <vt:lpstr>Bildrubriker</vt:lpstr>
      </vt:variant>
      <vt:variant>
        <vt:i4>33</vt:i4>
      </vt:variant>
    </vt:vector>
  </HeadingPairs>
  <TitlesOfParts>
    <vt:vector size="46" baseType="lpstr">
      <vt:lpstr>Arial</vt:lpstr>
      <vt:lpstr>Calibri</vt:lpstr>
      <vt:lpstr>Futura Std Light</vt:lpstr>
      <vt:lpstr>Futura Std Medium</vt:lpstr>
      <vt:lpstr>Helvetica</vt:lpstr>
      <vt:lpstr>Papyrus</vt:lpstr>
      <vt:lpstr>Roboto Mono Medium</vt:lpstr>
      <vt:lpstr>Times</vt:lpstr>
      <vt:lpstr>Times New Roman</vt:lpstr>
      <vt:lpstr>Verdana</vt:lpstr>
      <vt:lpstr>Wingdings</vt:lpstr>
      <vt:lpstr>Office Theme</vt:lpstr>
      <vt:lpstr>Photo Editor Photo</vt:lpstr>
      <vt:lpstr>  - hållbarhetens ABc –  Operativsystemet som binder ihop allt annat  </vt:lpstr>
      <vt:lpstr>PowerPoint-presentation</vt:lpstr>
      <vt:lpstr>PowerPoint-presentation</vt:lpstr>
      <vt:lpstr>PowerPoint-presentation</vt:lpstr>
      <vt:lpstr>PowerPoint-presentation</vt:lpstr>
      <vt:lpstr>PowerPoint-presentation</vt:lpstr>
      <vt:lpstr>PowerPoint-presentation</vt:lpstr>
      <vt:lpstr>Att få ihop allt - Så att delarna inte skymmer helheten -</vt:lpstr>
      <vt:lpstr>PowerPoint-presentation</vt:lpstr>
      <vt:lpstr>PowerPoint-presentation</vt:lpstr>
      <vt:lpstr>  Cancer behandling </vt:lpstr>
      <vt:lpstr>PowerPoint-presentation</vt:lpstr>
      <vt:lpstr>PowerPoint-presentation</vt:lpstr>
      <vt:lpstr>Universella HÅLLBARHETSPRINCIPER</vt:lpstr>
      <vt:lpstr> ABCD - Att få ihop bekymren med åtgärderna till en plan </vt:lpstr>
      <vt:lpstr>Centralt i strategisk planering  - att veta vart man vill - </vt:lpstr>
      <vt:lpstr> ABCD - Att få ihop verktygen med planen -</vt:lpstr>
      <vt:lpstr>ABCD och  FNs hållbarhetsmål (UN SDGs) </vt:lpstr>
      <vt:lpstr> ABCD och cirkulär ekonomi</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Abcd för strategiska indikatorer (”ja” eller ”nej”) som ökar vikten av numeriska indikatorer. </vt:lpstr>
      <vt:lpstr>  - hållbarhetens ABc –  Operativsystemet som binder ihop allt annat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Kristoffer Lundholm</dc:creator>
  <cp:lastModifiedBy>Karl-Henrik Robèrt</cp:lastModifiedBy>
  <cp:revision>790</cp:revision>
  <dcterms:created xsi:type="dcterms:W3CDTF">2014-10-24T09:38:10Z</dcterms:created>
  <dcterms:modified xsi:type="dcterms:W3CDTF">2021-10-09T08:31:45Z</dcterms:modified>
</cp:coreProperties>
</file>